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jpg"/><Relationship Id="rId4" Type="http://schemas.openxmlformats.org/officeDocument/2006/relationships/image" Target="../media/image3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g"/><Relationship Id="rId3" Type="http://schemas.openxmlformats.org/officeDocument/2006/relationships/image" Target="../media/image5.jpg"/><Relationship Id="rId4" Type="http://schemas.openxmlformats.org/officeDocument/2006/relationships/image" Target="../media/image6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1016387"/>
            <a:ext cx="5968365" cy="871219"/>
          </a:xfrm>
          <a:prstGeom prst="rect">
            <a:avLst/>
          </a:prstGeom>
        </p:spPr>
        <p:txBody>
          <a:bodyPr wrap="square" lIns="0" tIns="374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1400" spc="-5" b="1">
                <a:solidFill>
                  <a:srgbClr val="221F1F"/>
                </a:solidFill>
                <a:latin typeface="Times New Roman"/>
                <a:cs typeface="Times New Roman"/>
              </a:rPr>
              <a:t>Hyperbola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10400"/>
              </a:lnSpc>
              <a:spcBef>
                <a:spcPts val="15"/>
              </a:spcBef>
            </a:pP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 hyperbola is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set of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all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points in the plane such that the difference 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of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its distances from two 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fixed points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(foci) is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given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positive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constant denoted 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2</a:t>
            </a:r>
            <a:r>
              <a:rPr dirty="0" sz="1200" spc="5" i="1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dirty="0" sz="1200" spc="5">
                <a:solidFill>
                  <a:srgbClr val="221F1F"/>
                </a:solidFill>
                <a:latin typeface="Times New Roman"/>
                <a:cs typeface="Times New Roman"/>
              </a:rPr>
              <a:t>.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distance between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two foci is 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2</a:t>
            </a:r>
            <a:r>
              <a:rPr dirty="0" sz="1200" i="1">
                <a:solidFill>
                  <a:srgbClr val="221F1F"/>
                </a:solidFill>
                <a:latin typeface="Times New Roman"/>
                <a:cs typeface="Times New Roman"/>
              </a:rPr>
              <a:t>c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that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between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two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vertices is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2</a:t>
            </a:r>
            <a:r>
              <a:rPr dirty="0" sz="1200" i="1">
                <a:solidFill>
                  <a:srgbClr val="221F1F"/>
                </a:solidFill>
                <a:latin typeface="Times New Roman"/>
                <a:cs typeface="Times New Roman"/>
              </a:rPr>
              <a:t>a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. The eccentricity of a hyperbola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(e &gt;</a:t>
            </a:r>
            <a:r>
              <a:rPr dirty="0" sz="1200" spc="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1).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3660775"/>
            <a:ext cx="5963920" cy="6369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When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we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draw a hyperbola it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 useful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to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first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draw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its asymptotes, which are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dashed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lines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in 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figures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below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  <a:tabLst>
                <a:tab pos="271145" algn="l"/>
                <a:tab pos="640080" algn="l"/>
                <a:tab pos="1416685" algn="l"/>
                <a:tab pos="1754505" algn="l"/>
                <a:tab pos="2123440" algn="l"/>
              </a:tabLst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1-	The	Hyperbola	has	</a:t>
            </a:r>
            <a:r>
              <a:rPr dirty="0" sz="1200" b="1">
                <a:solidFill>
                  <a:srgbClr val="221F1F"/>
                </a:solidFill>
                <a:latin typeface="Times New Roman"/>
                <a:cs typeface="Times New Roman"/>
              </a:rPr>
              <a:t>foci	</a:t>
            </a:r>
            <a:r>
              <a:rPr dirty="0" baseline="2314" sz="1800" spc="-127">
                <a:solidFill>
                  <a:srgbClr val="221F1F"/>
                </a:solidFill>
                <a:latin typeface="DejaVu Serif"/>
                <a:cs typeface="DejaVu Serif"/>
              </a:rPr>
              <a:t>(</a:t>
            </a:r>
            <a:r>
              <a:rPr dirty="0" sz="1200" spc="-85">
                <a:solidFill>
                  <a:srgbClr val="221F1F"/>
                </a:solidFill>
                <a:latin typeface="DejaVu Serif"/>
                <a:cs typeface="DejaVu Serif"/>
              </a:rPr>
              <a:t>∓𝒄, </a:t>
            </a:r>
            <a:r>
              <a:rPr dirty="0" sz="1200" spc="-35">
                <a:solidFill>
                  <a:srgbClr val="221F1F"/>
                </a:solidFill>
                <a:latin typeface="DejaVu Serif"/>
                <a:cs typeface="DejaVu Serif"/>
              </a:rPr>
              <a:t>𝟎</a:t>
            </a:r>
            <a:r>
              <a:rPr dirty="0" baseline="2314" sz="1800" spc="-52">
                <a:solidFill>
                  <a:srgbClr val="221F1F"/>
                </a:solidFill>
                <a:latin typeface="DejaVu Serif"/>
                <a:cs typeface="DejaVu Serif"/>
              </a:rPr>
              <a:t>)</a:t>
            </a:r>
            <a:r>
              <a:rPr dirty="0" sz="1200" spc="-35">
                <a:solidFill>
                  <a:srgbClr val="221F1F"/>
                </a:solidFill>
                <a:latin typeface="DejaVu Serif"/>
                <a:cs typeface="DejaVu Serif"/>
              </a:rPr>
              <a:t>, </a:t>
            </a:r>
            <a:r>
              <a:rPr dirty="0" sz="1200" spc="10">
                <a:solidFill>
                  <a:srgbClr val="221F1F"/>
                </a:solidFill>
                <a:latin typeface="DejaVu Serif"/>
                <a:cs typeface="DejaVu Serif"/>
              </a:rPr>
              <a:t>𝒘𝒉𝒆𝒓𝒆 </a:t>
            </a:r>
            <a:r>
              <a:rPr dirty="0" sz="1200" spc="-65">
                <a:solidFill>
                  <a:srgbClr val="221F1F"/>
                </a:solidFill>
                <a:latin typeface="DejaVu Serif"/>
                <a:cs typeface="DejaVu Serif"/>
              </a:rPr>
              <a:t>𝒄</a:t>
            </a:r>
            <a:r>
              <a:rPr dirty="0" baseline="29411" sz="1275" spc="-97">
                <a:solidFill>
                  <a:srgbClr val="221F1F"/>
                </a:solidFill>
                <a:latin typeface="DejaVu Serif"/>
                <a:cs typeface="DejaVu Serif"/>
              </a:rPr>
              <a:t>𝟐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= </a:t>
            </a:r>
            <a:r>
              <a:rPr dirty="0" sz="1200" spc="5">
                <a:solidFill>
                  <a:srgbClr val="221F1F"/>
                </a:solidFill>
                <a:latin typeface="DejaVu Serif"/>
                <a:cs typeface="DejaVu Serif"/>
              </a:rPr>
              <a:t>𝒂</a:t>
            </a:r>
            <a:r>
              <a:rPr dirty="0" baseline="29411" sz="1275" spc="7">
                <a:solidFill>
                  <a:srgbClr val="221F1F"/>
                </a:solidFill>
                <a:latin typeface="DejaVu Serif"/>
                <a:cs typeface="DejaVu Serif"/>
              </a:rPr>
              <a:t>𝟐</a:t>
            </a:r>
            <a:r>
              <a:rPr dirty="0" baseline="29411" sz="1275" spc="-179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+</a:t>
            </a:r>
            <a:endParaRPr sz="1200">
              <a:latin typeface="DejaVu Serif"/>
              <a:cs typeface="DejaVu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4968" y="4332859"/>
            <a:ext cx="90170" cy="155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50" spc="-5">
                <a:solidFill>
                  <a:srgbClr val="221F1F"/>
                </a:solidFill>
                <a:latin typeface="DejaVu Serif"/>
                <a:cs typeface="DejaVu Serif"/>
              </a:rPr>
              <a:t>𝟐</a:t>
            </a:r>
            <a:endParaRPr sz="850">
              <a:latin typeface="DejaVu Serif"/>
              <a:cs typeface="DejaVu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46601" y="4299330"/>
            <a:ext cx="91440" cy="155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50" spc="10">
                <a:solidFill>
                  <a:srgbClr val="221F1F"/>
                </a:solidFill>
                <a:latin typeface="DejaVu Serif"/>
                <a:cs typeface="DejaVu Serif"/>
              </a:rPr>
              <a:t>𝒃</a:t>
            </a:r>
            <a:endParaRPr sz="850">
              <a:latin typeface="DejaVu Serif"/>
              <a:cs typeface="DejaVu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46601" y="4465447"/>
            <a:ext cx="92710" cy="155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50" spc="30">
                <a:solidFill>
                  <a:srgbClr val="221F1F"/>
                </a:solidFill>
                <a:latin typeface="DejaVu Serif"/>
                <a:cs typeface="DejaVu Serif"/>
              </a:rPr>
              <a:t>𝒂</a:t>
            </a:r>
            <a:endParaRPr sz="850">
              <a:latin typeface="DejaVu Serif"/>
              <a:cs typeface="DejaVu Serif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059301" y="4461383"/>
            <a:ext cx="67310" cy="10795"/>
          </a:xfrm>
          <a:custGeom>
            <a:avLst/>
            <a:gdLst/>
            <a:ahLst/>
            <a:cxnLst/>
            <a:rect l="l" t="t" r="r" b="b"/>
            <a:pathLst>
              <a:path w="67310" h="10795">
                <a:moveTo>
                  <a:pt x="0" y="10667"/>
                </a:moveTo>
                <a:lnTo>
                  <a:pt x="67055" y="10667"/>
                </a:lnTo>
                <a:lnTo>
                  <a:pt x="67055" y="0"/>
                </a:lnTo>
                <a:lnTo>
                  <a:pt x="0" y="0"/>
                </a:lnTo>
                <a:lnTo>
                  <a:pt x="0" y="10667"/>
                </a:lnTo>
                <a:close/>
              </a:path>
            </a:pathLst>
          </a:custGeom>
          <a:solidFill>
            <a:srgbClr val="221F1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902004" y="4345051"/>
            <a:ext cx="34258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21F1F"/>
                </a:solidFill>
                <a:latin typeface="DejaVu Serif"/>
                <a:cs typeface="DejaVu Serif"/>
              </a:rPr>
              <a:t>𝒃</a:t>
            </a:r>
            <a:r>
              <a:rPr dirty="0" sz="1200" spc="165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140">
                <a:solidFill>
                  <a:srgbClr val="221F1F"/>
                </a:solidFill>
                <a:latin typeface="DejaVu Serif"/>
                <a:cs typeface="DejaVu Serif"/>
              </a:rPr>
              <a:t>,</a:t>
            </a:r>
            <a:r>
              <a:rPr dirty="0" sz="1200" spc="-185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120">
                <a:solidFill>
                  <a:srgbClr val="221F1F"/>
                </a:solidFill>
                <a:latin typeface="DejaVu Serif"/>
                <a:cs typeface="DejaVu Serif"/>
              </a:rPr>
              <a:t>𝒗𝒆𝒓𝒕𝒊𝒄𝒆𝒔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baseline="2314" sz="1800" spc="-75">
                <a:solidFill>
                  <a:srgbClr val="221F1F"/>
                </a:solidFill>
                <a:latin typeface="DejaVu Serif"/>
                <a:cs typeface="DejaVu Serif"/>
              </a:rPr>
              <a:t>(</a:t>
            </a:r>
            <a:r>
              <a:rPr dirty="0" sz="1200" spc="-50">
                <a:solidFill>
                  <a:srgbClr val="221F1F"/>
                </a:solidFill>
                <a:latin typeface="DejaVu Serif"/>
                <a:cs typeface="DejaVu Serif"/>
              </a:rPr>
              <a:t>∓𝒂,</a:t>
            </a:r>
            <a:r>
              <a:rPr dirty="0" sz="1200" spc="-200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35">
                <a:solidFill>
                  <a:srgbClr val="221F1F"/>
                </a:solidFill>
                <a:latin typeface="DejaVu Serif"/>
                <a:cs typeface="DejaVu Serif"/>
              </a:rPr>
              <a:t>𝟎</a:t>
            </a:r>
            <a:r>
              <a:rPr dirty="0" baseline="2314" sz="1800" spc="-52">
                <a:solidFill>
                  <a:srgbClr val="221F1F"/>
                </a:solidFill>
                <a:latin typeface="DejaVu Serif"/>
                <a:cs typeface="DejaVu Serif"/>
              </a:rPr>
              <a:t>)</a:t>
            </a:r>
            <a:r>
              <a:rPr dirty="0" sz="1200" spc="-35">
                <a:solidFill>
                  <a:srgbClr val="221F1F"/>
                </a:solidFill>
                <a:latin typeface="DejaVu Serif"/>
                <a:cs typeface="DejaVu Serif"/>
              </a:rPr>
              <a:t>,</a:t>
            </a:r>
            <a:r>
              <a:rPr dirty="0" sz="1200" spc="-185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40">
                <a:solidFill>
                  <a:srgbClr val="221F1F"/>
                </a:solidFill>
                <a:latin typeface="DejaVu Serif"/>
                <a:cs typeface="DejaVu Serif"/>
              </a:rPr>
              <a:t>𝒂𝒏𝒅</a:t>
            </a:r>
            <a:r>
              <a:rPr dirty="0" sz="1200" spc="-125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40">
                <a:solidFill>
                  <a:srgbClr val="221F1F"/>
                </a:solidFill>
                <a:latin typeface="DejaVu Serif"/>
                <a:cs typeface="DejaVu Serif"/>
              </a:rPr>
              <a:t>𝒂𝒔𝒚𝒎𝒑𝒕𝒐𝒕𝒆𝒔</a:t>
            </a:r>
            <a:r>
              <a:rPr dirty="0" sz="1200" spc="-114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DejaVu Serif"/>
                <a:cs typeface="DejaVu Serif"/>
              </a:rPr>
              <a:t>𝒚</a:t>
            </a:r>
            <a:r>
              <a:rPr dirty="0" sz="1200" spc="-55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=</a:t>
            </a:r>
            <a:r>
              <a:rPr dirty="0" sz="1200" spc="-60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∓</a:t>
            </a:r>
            <a:r>
              <a:rPr dirty="0" sz="1200" spc="-175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120">
                <a:solidFill>
                  <a:srgbClr val="221F1F"/>
                </a:solidFill>
                <a:latin typeface="DejaVu Serif"/>
                <a:cs typeface="DejaVu Serif"/>
              </a:rPr>
              <a:t>(</a:t>
            </a:r>
            <a:r>
              <a:rPr dirty="0" sz="1200" spc="140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120">
                <a:solidFill>
                  <a:srgbClr val="221F1F"/>
                </a:solidFill>
                <a:latin typeface="DejaVu Serif"/>
                <a:cs typeface="DejaVu Serif"/>
              </a:rPr>
              <a:t>)</a:t>
            </a:r>
            <a:r>
              <a:rPr dirty="0" sz="1200" spc="-180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30">
                <a:solidFill>
                  <a:srgbClr val="221F1F"/>
                </a:solidFill>
                <a:latin typeface="DejaVu Serif"/>
                <a:cs typeface="DejaVu Serif"/>
              </a:rPr>
              <a:t>𝒙</a:t>
            </a:r>
            <a:endParaRPr sz="1200">
              <a:latin typeface="DejaVu Serif"/>
              <a:cs typeface="DejaVu Serif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530350" y="4846192"/>
            <a:ext cx="169545" cy="0"/>
          </a:xfrm>
          <a:custGeom>
            <a:avLst/>
            <a:gdLst/>
            <a:ahLst/>
            <a:cxnLst/>
            <a:rect l="l" t="t" r="r" b="b"/>
            <a:pathLst>
              <a:path w="169544" h="0">
                <a:moveTo>
                  <a:pt x="0" y="0"/>
                </a:moveTo>
                <a:lnTo>
                  <a:pt x="169163" y="0"/>
                </a:lnTo>
              </a:path>
            </a:pathLst>
          </a:custGeom>
          <a:ln w="13715">
            <a:solidFill>
              <a:srgbClr val="221F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517650" y="4802251"/>
            <a:ext cx="597535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23545" algn="l"/>
              </a:tabLst>
            </a:pPr>
            <a:r>
              <a:rPr dirty="0" baseline="-16908" sz="1725" spc="60">
                <a:solidFill>
                  <a:srgbClr val="221F1F"/>
                </a:solidFill>
                <a:latin typeface="DejaVu Serif"/>
                <a:cs typeface="DejaVu Serif"/>
              </a:rPr>
              <a:t>𝒂</a:t>
            </a:r>
            <a:r>
              <a:rPr dirty="0" sz="950" spc="-10">
                <a:solidFill>
                  <a:srgbClr val="221F1F"/>
                </a:solidFill>
                <a:latin typeface="DejaVu Serif"/>
                <a:cs typeface="DejaVu Serif"/>
              </a:rPr>
              <a:t>𝟐</a:t>
            </a:r>
            <a:r>
              <a:rPr dirty="0" sz="950" spc="-10">
                <a:solidFill>
                  <a:srgbClr val="221F1F"/>
                </a:solidFill>
                <a:latin typeface="DejaVu Serif"/>
                <a:cs typeface="DejaVu Serif"/>
              </a:rPr>
              <a:t>	</a:t>
            </a:r>
            <a:r>
              <a:rPr dirty="0" baseline="-16908" sz="1725" spc="15">
                <a:solidFill>
                  <a:srgbClr val="221F1F"/>
                </a:solidFill>
                <a:latin typeface="DejaVu Serif"/>
                <a:cs typeface="DejaVu Serif"/>
              </a:rPr>
              <a:t>𝒃</a:t>
            </a:r>
            <a:r>
              <a:rPr dirty="0" sz="950" spc="-10">
                <a:solidFill>
                  <a:srgbClr val="221F1F"/>
                </a:solidFill>
                <a:latin typeface="DejaVu Serif"/>
                <a:cs typeface="DejaVu Serif"/>
              </a:rPr>
              <a:t>𝟐</a:t>
            </a:r>
            <a:endParaRPr sz="950">
              <a:latin typeface="DejaVu Serif"/>
              <a:cs typeface="DejaVu Serif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941829" y="4846192"/>
            <a:ext cx="166370" cy="0"/>
          </a:xfrm>
          <a:custGeom>
            <a:avLst/>
            <a:gdLst/>
            <a:ahLst/>
            <a:cxnLst/>
            <a:rect l="l" t="t" r="r" b="b"/>
            <a:pathLst>
              <a:path w="166369" h="0">
                <a:moveTo>
                  <a:pt x="0" y="0"/>
                </a:moveTo>
                <a:lnTo>
                  <a:pt x="166116" y="0"/>
                </a:lnTo>
              </a:path>
            </a:pathLst>
          </a:custGeom>
          <a:ln w="13715">
            <a:solidFill>
              <a:srgbClr val="221F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520697" y="4687951"/>
            <a:ext cx="98679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45893" sz="1725" spc="-30">
                <a:solidFill>
                  <a:srgbClr val="221F1F"/>
                </a:solidFill>
                <a:latin typeface="DejaVu Serif"/>
                <a:cs typeface="DejaVu Serif"/>
              </a:rPr>
              <a:t>𝒙</a:t>
            </a:r>
            <a:r>
              <a:rPr dirty="0" baseline="78947" sz="1425" spc="-30">
                <a:solidFill>
                  <a:srgbClr val="221F1F"/>
                </a:solidFill>
                <a:latin typeface="DejaVu Serif"/>
                <a:cs typeface="DejaVu Serif"/>
              </a:rPr>
              <a:t>𝟐 </a:t>
            </a:r>
            <a:r>
              <a:rPr dirty="0" sz="1600" spc="-150">
                <a:solidFill>
                  <a:srgbClr val="221F1F"/>
                </a:solidFill>
                <a:latin typeface="DejaVu Serif"/>
                <a:cs typeface="DejaVu Serif"/>
              </a:rPr>
              <a:t>− </a:t>
            </a:r>
            <a:r>
              <a:rPr dirty="0" baseline="45893" sz="1725" spc="-7">
                <a:solidFill>
                  <a:srgbClr val="221F1F"/>
                </a:solidFill>
                <a:latin typeface="DejaVu Serif"/>
                <a:cs typeface="DejaVu Serif"/>
              </a:rPr>
              <a:t>𝒚</a:t>
            </a:r>
            <a:r>
              <a:rPr dirty="0" baseline="78947" sz="1425" spc="-7">
                <a:solidFill>
                  <a:srgbClr val="221F1F"/>
                </a:solidFill>
                <a:latin typeface="DejaVu Serif"/>
                <a:cs typeface="DejaVu Serif"/>
              </a:rPr>
              <a:t>𝟐 </a:t>
            </a:r>
            <a:r>
              <a:rPr dirty="0" sz="1600" spc="-150">
                <a:solidFill>
                  <a:srgbClr val="221F1F"/>
                </a:solidFill>
                <a:latin typeface="DejaVu Serif"/>
                <a:cs typeface="DejaVu Serif"/>
              </a:rPr>
              <a:t>=</a:t>
            </a:r>
            <a:r>
              <a:rPr dirty="0" sz="1600" spc="-370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600" spc="-10">
                <a:solidFill>
                  <a:srgbClr val="221F1F"/>
                </a:solidFill>
                <a:latin typeface="DejaVu Serif"/>
                <a:cs typeface="DejaVu Serif"/>
              </a:rPr>
              <a:t>𝟏</a:t>
            </a:r>
            <a:endParaRPr sz="1600">
              <a:latin typeface="DejaVu Serif"/>
              <a:cs typeface="DejaVu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02004" y="6838568"/>
            <a:ext cx="34639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2- 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Hyperbola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has </a:t>
            </a:r>
            <a:r>
              <a:rPr dirty="0" sz="1200" b="1">
                <a:solidFill>
                  <a:srgbClr val="221F1F"/>
                </a:solidFill>
                <a:latin typeface="Times New Roman"/>
                <a:cs typeface="Times New Roman"/>
              </a:rPr>
              <a:t>foci </a:t>
            </a:r>
            <a:r>
              <a:rPr dirty="0" baseline="2314" sz="1800" spc="-52">
                <a:solidFill>
                  <a:srgbClr val="221F1F"/>
                </a:solidFill>
                <a:latin typeface="DejaVu Serif"/>
                <a:cs typeface="DejaVu Serif"/>
              </a:rPr>
              <a:t>(</a:t>
            </a:r>
            <a:r>
              <a:rPr dirty="0" sz="1200" spc="-35">
                <a:solidFill>
                  <a:srgbClr val="221F1F"/>
                </a:solidFill>
                <a:latin typeface="DejaVu Serif"/>
                <a:cs typeface="DejaVu Serif"/>
              </a:rPr>
              <a:t>𝟎, </a:t>
            </a:r>
            <a:r>
              <a:rPr dirty="0" sz="1200" spc="-85">
                <a:solidFill>
                  <a:srgbClr val="221F1F"/>
                </a:solidFill>
                <a:latin typeface="DejaVu Serif"/>
                <a:cs typeface="DejaVu Serif"/>
              </a:rPr>
              <a:t>∓𝒄</a:t>
            </a:r>
            <a:r>
              <a:rPr dirty="0" baseline="2314" sz="1800" spc="-127">
                <a:solidFill>
                  <a:srgbClr val="221F1F"/>
                </a:solidFill>
                <a:latin typeface="DejaVu Serif"/>
                <a:cs typeface="DejaVu Serif"/>
              </a:rPr>
              <a:t>)</a:t>
            </a:r>
            <a:r>
              <a:rPr dirty="0" sz="1200" spc="-85">
                <a:solidFill>
                  <a:srgbClr val="221F1F"/>
                </a:solidFill>
                <a:latin typeface="DejaVu Serif"/>
                <a:cs typeface="DejaVu Serif"/>
              </a:rPr>
              <a:t>, </a:t>
            </a:r>
            <a:r>
              <a:rPr dirty="0" sz="1200" spc="10">
                <a:solidFill>
                  <a:srgbClr val="221F1F"/>
                </a:solidFill>
                <a:latin typeface="DejaVu Serif"/>
                <a:cs typeface="DejaVu Serif"/>
              </a:rPr>
              <a:t>𝒘𝒉𝒆𝒓𝒆 </a:t>
            </a:r>
            <a:r>
              <a:rPr dirty="0" sz="1200" spc="-65">
                <a:solidFill>
                  <a:srgbClr val="221F1F"/>
                </a:solidFill>
                <a:latin typeface="DejaVu Serif"/>
                <a:cs typeface="DejaVu Serif"/>
              </a:rPr>
              <a:t>𝒄</a:t>
            </a:r>
            <a:r>
              <a:rPr dirty="0" baseline="29411" sz="1275" spc="-97">
                <a:solidFill>
                  <a:srgbClr val="221F1F"/>
                </a:solidFill>
                <a:latin typeface="DejaVu Serif"/>
                <a:cs typeface="DejaVu Serif"/>
              </a:rPr>
              <a:t>𝟐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= </a:t>
            </a:r>
            <a:r>
              <a:rPr dirty="0" sz="1200" spc="5">
                <a:solidFill>
                  <a:srgbClr val="221F1F"/>
                </a:solidFill>
                <a:latin typeface="DejaVu Serif"/>
                <a:cs typeface="DejaVu Serif"/>
              </a:rPr>
              <a:t>𝒂</a:t>
            </a:r>
            <a:r>
              <a:rPr dirty="0" baseline="29411" sz="1275" spc="7">
                <a:solidFill>
                  <a:srgbClr val="221F1F"/>
                </a:solidFill>
                <a:latin typeface="DejaVu Serif"/>
                <a:cs typeface="DejaVu Serif"/>
              </a:rPr>
              <a:t>𝟐</a:t>
            </a:r>
            <a:r>
              <a:rPr dirty="0" baseline="29411" sz="1275" spc="15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+</a:t>
            </a:r>
            <a:endParaRPr sz="1200">
              <a:latin typeface="DejaVu Serif"/>
              <a:cs typeface="DejaVu Serif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94968" y="7080884"/>
            <a:ext cx="90170" cy="155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50" spc="-5">
                <a:solidFill>
                  <a:srgbClr val="221F1F"/>
                </a:solidFill>
                <a:latin typeface="DejaVu Serif"/>
                <a:cs typeface="DejaVu Serif"/>
              </a:rPr>
              <a:t>𝟐</a:t>
            </a:r>
            <a:endParaRPr sz="850">
              <a:latin typeface="DejaVu Serif"/>
              <a:cs typeface="DejaVu Serif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046601" y="7047356"/>
            <a:ext cx="92710" cy="155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50" spc="30">
                <a:solidFill>
                  <a:srgbClr val="221F1F"/>
                </a:solidFill>
                <a:latin typeface="DejaVu Serif"/>
                <a:cs typeface="DejaVu Serif"/>
              </a:rPr>
              <a:t>𝒂</a:t>
            </a:r>
            <a:endParaRPr sz="850">
              <a:latin typeface="DejaVu Serif"/>
              <a:cs typeface="DejaVu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046601" y="7213472"/>
            <a:ext cx="91440" cy="155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50" spc="10">
                <a:solidFill>
                  <a:srgbClr val="221F1F"/>
                </a:solidFill>
                <a:latin typeface="DejaVu Serif"/>
                <a:cs typeface="DejaVu Serif"/>
              </a:rPr>
              <a:t>𝒃</a:t>
            </a:r>
            <a:endParaRPr sz="850">
              <a:latin typeface="DejaVu Serif"/>
              <a:cs typeface="DejaVu Serif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059301" y="7209408"/>
            <a:ext cx="67310" cy="10795"/>
          </a:xfrm>
          <a:custGeom>
            <a:avLst/>
            <a:gdLst/>
            <a:ahLst/>
            <a:cxnLst/>
            <a:rect l="l" t="t" r="r" b="b"/>
            <a:pathLst>
              <a:path w="67310" h="10795">
                <a:moveTo>
                  <a:pt x="0" y="10668"/>
                </a:moveTo>
                <a:lnTo>
                  <a:pt x="67055" y="10668"/>
                </a:lnTo>
                <a:lnTo>
                  <a:pt x="67055" y="0"/>
                </a:lnTo>
                <a:lnTo>
                  <a:pt x="0" y="0"/>
                </a:lnTo>
                <a:lnTo>
                  <a:pt x="0" y="10668"/>
                </a:lnTo>
                <a:close/>
              </a:path>
            </a:pathLst>
          </a:custGeom>
          <a:solidFill>
            <a:srgbClr val="221F1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902004" y="7093077"/>
            <a:ext cx="34258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solidFill>
                  <a:srgbClr val="221F1F"/>
                </a:solidFill>
                <a:latin typeface="DejaVu Serif"/>
                <a:cs typeface="DejaVu Serif"/>
              </a:rPr>
              <a:t>𝒃</a:t>
            </a:r>
            <a:r>
              <a:rPr dirty="0" sz="1200" spc="165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140">
                <a:solidFill>
                  <a:srgbClr val="221F1F"/>
                </a:solidFill>
                <a:latin typeface="DejaVu Serif"/>
                <a:cs typeface="DejaVu Serif"/>
              </a:rPr>
              <a:t>,</a:t>
            </a:r>
            <a:r>
              <a:rPr dirty="0" sz="1200" spc="-185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120">
                <a:solidFill>
                  <a:srgbClr val="221F1F"/>
                </a:solidFill>
                <a:latin typeface="DejaVu Serif"/>
                <a:cs typeface="DejaVu Serif"/>
              </a:rPr>
              <a:t>𝒗𝒆𝒓𝒕𝒊𝒄𝒆𝒔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baseline="2314" sz="1800" spc="-52">
                <a:solidFill>
                  <a:srgbClr val="221F1F"/>
                </a:solidFill>
                <a:latin typeface="DejaVu Serif"/>
                <a:cs typeface="DejaVu Serif"/>
              </a:rPr>
              <a:t>(</a:t>
            </a:r>
            <a:r>
              <a:rPr dirty="0" sz="1200" spc="-35">
                <a:solidFill>
                  <a:srgbClr val="221F1F"/>
                </a:solidFill>
                <a:latin typeface="DejaVu Serif"/>
                <a:cs typeface="DejaVu Serif"/>
              </a:rPr>
              <a:t>𝟎,</a:t>
            </a:r>
            <a:r>
              <a:rPr dirty="0" sz="1200" spc="-200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50">
                <a:solidFill>
                  <a:srgbClr val="221F1F"/>
                </a:solidFill>
                <a:latin typeface="DejaVu Serif"/>
                <a:cs typeface="DejaVu Serif"/>
              </a:rPr>
              <a:t>∓𝒂</a:t>
            </a:r>
            <a:r>
              <a:rPr dirty="0" baseline="2314" sz="1800" spc="-75">
                <a:solidFill>
                  <a:srgbClr val="221F1F"/>
                </a:solidFill>
                <a:latin typeface="DejaVu Serif"/>
                <a:cs typeface="DejaVu Serif"/>
              </a:rPr>
              <a:t>)</a:t>
            </a:r>
            <a:r>
              <a:rPr dirty="0" sz="1200" spc="-50">
                <a:solidFill>
                  <a:srgbClr val="221F1F"/>
                </a:solidFill>
                <a:latin typeface="DejaVu Serif"/>
                <a:cs typeface="DejaVu Serif"/>
              </a:rPr>
              <a:t>,</a:t>
            </a:r>
            <a:r>
              <a:rPr dirty="0" sz="1200" spc="-185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40">
                <a:solidFill>
                  <a:srgbClr val="221F1F"/>
                </a:solidFill>
                <a:latin typeface="DejaVu Serif"/>
                <a:cs typeface="DejaVu Serif"/>
              </a:rPr>
              <a:t>𝒂𝒏𝒅</a:t>
            </a:r>
            <a:r>
              <a:rPr dirty="0" sz="1200" spc="-125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40">
                <a:solidFill>
                  <a:srgbClr val="221F1F"/>
                </a:solidFill>
                <a:latin typeface="DejaVu Serif"/>
                <a:cs typeface="DejaVu Serif"/>
              </a:rPr>
              <a:t>𝒂𝒔𝒚𝒎𝒑𝒕𝒐𝒕𝒆𝒔</a:t>
            </a:r>
            <a:r>
              <a:rPr dirty="0" sz="1200" spc="-114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DejaVu Serif"/>
                <a:cs typeface="DejaVu Serif"/>
              </a:rPr>
              <a:t>𝒚</a:t>
            </a:r>
            <a:r>
              <a:rPr dirty="0" sz="1200" spc="-55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=</a:t>
            </a:r>
            <a:r>
              <a:rPr dirty="0" sz="1200" spc="-60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∓</a:t>
            </a:r>
            <a:r>
              <a:rPr dirty="0" sz="1200" spc="-175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120">
                <a:solidFill>
                  <a:srgbClr val="221F1F"/>
                </a:solidFill>
                <a:latin typeface="DejaVu Serif"/>
                <a:cs typeface="DejaVu Serif"/>
              </a:rPr>
              <a:t>(</a:t>
            </a:r>
            <a:r>
              <a:rPr dirty="0" sz="1200" spc="140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120">
                <a:solidFill>
                  <a:srgbClr val="221F1F"/>
                </a:solidFill>
                <a:latin typeface="DejaVu Serif"/>
                <a:cs typeface="DejaVu Serif"/>
              </a:rPr>
              <a:t>)</a:t>
            </a:r>
            <a:r>
              <a:rPr dirty="0" sz="1200" spc="-180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30">
                <a:solidFill>
                  <a:srgbClr val="221F1F"/>
                </a:solidFill>
                <a:latin typeface="DejaVu Serif"/>
                <a:cs typeface="DejaVu Serif"/>
              </a:rPr>
              <a:t>𝒙</a:t>
            </a:r>
            <a:endParaRPr sz="1200">
              <a:latin typeface="DejaVu Serif"/>
              <a:cs typeface="DejaVu Serif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530350" y="7595743"/>
            <a:ext cx="169545" cy="0"/>
          </a:xfrm>
          <a:custGeom>
            <a:avLst/>
            <a:gdLst/>
            <a:ahLst/>
            <a:cxnLst/>
            <a:rect l="l" t="t" r="r" b="b"/>
            <a:pathLst>
              <a:path w="169544" h="0">
                <a:moveTo>
                  <a:pt x="0" y="0"/>
                </a:moveTo>
                <a:lnTo>
                  <a:pt x="169163" y="0"/>
                </a:lnTo>
              </a:path>
            </a:pathLst>
          </a:custGeom>
          <a:ln w="13716">
            <a:solidFill>
              <a:srgbClr val="221F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517650" y="7551801"/>
            <a:ext cx="597535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23545" algn="l"/>
              </a:tabLst>
            </a:pPr>
            <a:r>
              <a:rPr dirty="0" baseline="-16908" sz="1725" spc="60">
                <a:solidFill>
                  <a:srgbClr val="221F1F"/>
                </a:solidFill>
                <a:latin typeface="DejaVu Serif"/>
                <a:cs typeface="DejaVu Serif"/>
              </a:rPr>
              <a:t>𝒂</a:t>
            </a:r>
            <a:r>
              <a:rPr dirty="0" sz="950" spc="-10">
                <a:solidFill>
                  <a:srgbClr val="221F1F"/>
                </a:solidFill>
                <a:latin typeface="DejaVu Serif"/>
                <a:cs typeface="DejaVu Serif"/>
              </a:rPr>
              <a:t>𝟐</a:t>
            </a:r>
            <a:r>
              <a:rPr dirty="0" sz="950" spc="-10">
                <a:solidFill>
                  <a:srgbClr val="221F1F"/>
                </a:solidFill>
                <a:latin typeface="DejaVu Serif"/>
                <a:cs typeface="DejaVu Serif"/>
              </a:rPr>
              <a:t>	</a:t>
            </a:r>
            <a:r>
              <a:rPr dirty="0" baseline="-16908" sz="1725" spc="15">
                <a:solidFill>
                  <a:srgbClr val="221F1F"/>
                </a:solidFill>
                <a:latin typeface="DejaVu Serif"/>
                <a:cs typeface="DejaVu Serif"/>
              </a:rPr>
              <a:t>𝒃</a:t>
            </a:r>
            <a:r>
              <a:rPr dirty="0" sz="950" spc="-10">
                <a:solidFill>
                  <a:srgbClr val="221F1F"/>
                </a:solidFill>
                <a:latin typeface="DejaVu Serif"/>
                <a:cs typeface="DejaVu Serif"/>
              </a:rPr>
              <a:t>𝟐</a:t>
            </a:r>
            <a:endParaRPr sz="950">
              <a:latin typeface="DejaVu Serif"/>
              <a:cs typeface="DejaVu Serif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941829" y="7595743"/>
            <a:ext cx="166370" cy="0"/>
          </a:xfrm>
          <a:custGeom>
            <a:avLst/>
            <a:gdLst/>
            <a:ahLst/>
            <a:cxnLst/>
            <a:rect l="l" t="t" r="r" b="b"/>
            <a:pathLst>
              <a:path w="166369" h="0">
                <a:moveTo>
                  <a:pt x="0" y="0"/>
                </a:moveTo>
                <a:lnTo>
                  <a:pt x="166116" y="0"/>
                </a:lnTo>
              </a:path>
            </a:pathLst>
          </a:custGeom>
          <a:ln w="13716">
            <a:solidFill>
              <a:srgbClr val="221F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519174" y="7437501"/>
            <a:ext cx="988694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45893" sz="1725" spc="-7">
                <a:solidFill>
                  <a:srgbClr val="221F1F"/>
                </a:solidFill>
                <a:latin typeface="DejaVu Serif"/>
                <a:cs typeface="DejaVu Serif"/>
              </a:rPr>
              <a:t>𝒚</a:t>
            </a:r>
            <a:r>
              <a:rPr dirty="0" baseline="78947" sz="1425" spc="-7">
                <a:solidFill>
                  <a:srgbClr val="221F1F"/>
                </a:solidFill>
                <a:latin typeface="DejaVu Serif"/>
                <a:cs typeface="DejaVu Serif"/>
              </a:rPr>
              <a:t>𝟐 </a:t>
            </a:r>
            <a:r>
              <a:rPr dirty="0" sz="1600" spc="-150">
                <a:solidFill>
                  <a:srgbClr val="221F1F"/>
                </a:solidFill>
                <a:latin typeface="DejaVu Serif"/>
                <a:cs typeface="DejaVu Serif"/>
              </a:rPr>
              <a:t>− </a:t>
            </a:r>
            <a:r>
              <a:rPr dirty="0" baseline="45893" sz="1725" spc="-30">
                <a:solidFill>
                  <a:srgbClr val="221F1F"/>
                </a:solidFill>
                <a:latin typeface="DejaVu Serif"/>
                <a:cs typeface="DejaVu Serif"/>
              </a:rPr>
              <a:t>𝒙</a:t>
            </a:r>
            <a:r>
              <a:rPr dirty="0" baseline="78947" sz="1425" spc="-30">
                <a:solidFill>
                  <a:srgbClr val="221F1F"/>
                </a:solidFill>
                <a:latin typeface="DejaVu Serif"/>
                <a:cs typeface="DejaVu Serif"/>
              </a:rPr>
              <a:t>𝟐 </a:t>
            </a:r>
            <a:r>
              <a:rPr dirty="0" sz="1600" spc="-150">
                <a:solidFill>
                  <a:srgbClr val="221F1F"/>
                </a:solidFill>
                <a:latin typeface="DejaVu Serif"/>
                <a:cs typeface="DejaVu Serif"/>
              </a:rPr>
              <a:t>=</a:t>
            </a:r>
            <a:r>
              <a:rPr dirty="0" sz="1600" spc="-355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600" spc="-10">
                <a:solidFill>
                  <a:srgbClr val="221F1F"/>
                </a:solidFill>
                <a:latin typeface="DejaVu Serif"/>
                <a:cs typeface="DejaVu Serif"/>
              </a:rPr>
              <a:t>𝟏</a:t>
            </a:r>
            <a:endParaRPr sz="1600">
              <a:latin typeface="DejaVu Serif"/>
              <a:cs typeface="DejaVu Serif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830037" y="2059666"/>
            <a:ext cx="2279558" cy="15420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624073" y="1920748"/>
            <a:ext cx="2524125" cy="1744345"/>
          </a:xfrm>
          <a:custGeom>
            <a:avLst/>
            <a:gdLst/>
            <a:ahLst/>
            <a:cxnLst/>
            <a:rect l="l" t="t" r="r" b="b"/>
            <a:pathLst>
              <a:path w="2524125" h="1744345">
                <a:moveTo>
                  <a:pt x="0" y="1744344"/>
                </a:moveTo>
                <a:lnTo>
                  <a:pt x="2523744" y="1744344"/>
                </a:lnTo>
                <a:lnTo>
                  <a:pt x="2523744" y="0"/>
                </a:lnTo>
                <a:lnTo>
                  <a:pt x="0" y="0"/>
                </a:lnTo>
                <a:lnTo>
                  <a:pt x="0" y="1744344"/>
                </a:lnTo>
                <a:close/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839970" y="4087495"/>
            <a:ext cx="2534595" cy="175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835271" y="4082669"/>
            <a:ext cx="2562225" cy="1762125"/>
          </a:xfrm>
          <a:custGeom>
            <a:avLst/>
            <a:gdLst/>
            <a:ahLst/>
            <a:cxnLst/>
            <a:rect l="l" t="t" r="r" b="b"/>
            <a:pathLst>
              <a:path w="2562225" h="1762125">
                <a:moveTo>
                  <a:pt x="0" y="1762125"/>
                </a:moveTo>
                <a:lnTo>
                  <a:pt x="2562225" y="1762125"/>
                </a:lnTo>
                <a:lnTo>
                  <a:pt x="2562225" y="0"/>
                </a:lnTo>
                <a:lnTo>
                  <a:pt x="0" y="0"/>
                </a:lnTo>
                <a:lnTo>
                  <a:pt x="0" y="1762125"/>
                </a:lnTo>
                <a:close/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550028" y="6510537"/>
            <a:ext cx="2327021" cy="176859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481448" y="6445630"/>
            <a:ext cx="2400300" cy="1838325"/>
          </a:xfrm>
          <a:custGeom>
            <a:avLst/>
            <a:gdLst/>
            <a:ahLst/>
            <a:cxnLst/>
            <a:rect l="l" t="t" r="r" b="b"/>
            <a:pathLst>
              <a:path w="2400300" h="1838325">
                <a:moveTo>
                  <a:pt x="0" y="1838325"/>
                </a:moveTo>
                <a:lnTo>
                  <a:pt x="2400300" y="1838325"/>
                </a:lnTo>
                <a:lnTo>
                  <a:pt x="2400300" y="0"/>
                </a:lnTo>
                <a:lnTo>
                  <a:pt x="0" y="0"/>
                </a:lnTo>
                <a:lnTo>
                  <a:pt x="0" y="1838325"/>
                </a:lnTo>
                <a:close/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87983"/>
            <a:ext cx="55987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When 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focal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axis is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parallel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to the </a:t>
            </a:r>
            <a:r>
              <a:rPr dirty="0" sz="1200" spc="-5" i="1">
                <a:solidFill>
                  <a:srgbClr val="221F1F"/>
                </a:solidFill>
                <a:latin typeface="Times New Roman"/>
                <a:cs typeface="Times New Roman"/>
              </a:rPr>
              <a:t>y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-axis,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equation of 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hyperbola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with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center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(</a:t>
            </a:r>
            <a:r>
              <a:rPr dirty="0" sz="1200" i="1">
                <a:solidFill>
                  <a:srgbClr val="221F1F"/>
                </a:solidFill>
                <a:latin typeface="Times New Roman"/>
                <a:cs typeface="Times New Roman"/>
              </a:rPr>
              <a:t>h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,</a:t>
            </a:r>
            <a:r>
              <a:rPr dirty="0" sz="1200" spc="4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 i="1">
                <a:solidFill>
                  <a:srgbClr val="221F1F"/>
                </a:solidFill>
                <a:latin typeface="Times New Roman"/>
                <a:cs typeface="Times New Roman"/>
              </a:rPr>
              <a:t>k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37967" y="1336039"/>
            <a:ext cx="563880" cy="0"/>
          </a:xfrm>
          <a:custGeom>
            <a:avLst/>
            <a:gdLst/>
            <a:ahLst/>
            <a:cxnLst/>
            <a:rect l="l" t="t" r="r" b="b"/>
            <a:pathLst>
              <a:path w="563879" h="0">
                <a:moveTo>
                  <a:pt x="0" y="0"/>
                </a:moveTo>
                <a:lnTo>
                  <a:pt x="563880" y="0"/>
                </a:lnTo>
              </a:path>
            </a:pathLst>
          </a:custGeom>
          <a:ln w="10668">
            <a:solidFill>
              <a:srgbClr val="221F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025267" y="1098550"/>
            <a:ext cx="13284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57555" algn="l"/>
              </a:tabLst>
            </a:pPr>
            <a:r>
              <a:rPr dirty="0" sz="1200" spc="15">
                <a:solidFill>
                  <a:srgbClr val="221F1F"/>
                </a:solidFill>
                <a:latin typeface="DejaVu Serif"/>
                <a:cs typeface="DejaVu Serif"/>
              </a:rPr>
              <a:t>(𝒚</a:t>
            </a:r>
            <a:r>
              <a:rPr dirty="0" sz="1200" spc="-130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− </a:t>
            </a:r>
            <a:r>
              <a:rPr dirty="0" sz="1200" spc="10">
                <a:solidFill>
                  <a:srgbClr val="221F1F"/>
                </a:solidFill>
                <a:latin typeface="DejaVu Serif"/>
                <a:cs typeface="DejaVu Serif"/>
              </a:rPr>
              <a:t>𝒌)</a:t>
            </a:r>
            <a:r>
              <a:rPr dirty="0" baseline="29411" sz="1275" spc="15">
                <a:solidFill>
                  <a:srgbClr val="221F1F"/>
                </a:solidFill>
                <a:latin typeface="DejaVu Serif"/>
                <a:cs typeface="DejaVu Serif"/>
              </a:rPr>
              <a:t>𝟐	</a:t>
            </a:r>
            <a:r>
              <a:rPr dirty="0" sz="1200">
                <a:solidFill>
                  <a:srgbClr val="221F1F"/>
                </a:solidFill>
                <a:latin typeface="DejaVu Serif"/>
                <a:cs typeface="DejaVu Serif"/>
              </a:rPr>
              <a:t>(𝒙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−</a:t>
            </a:r>
            <a:r>
              <a:rPr dirty="0" sz="1200" spc="-310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20">
                <a:solidFill>
                  <a:srgbClr val="221F1F"/>
                </a:solidFill>
                <a:latin typeface="DejaVu Serif"/>
                <a:cs typeface="DejaVu Serif"/>
              </a:rPr>
              <a:t>𝒉)</a:t>
            </a:r>
            <a:r>
              <a:rPr dirty="0" baseline="29411" sz="1275" spc="30">
                <a:solidFill>
                  <a:srgbClr val="221F1F"/>
                </a:solidFill>
                <a:latin typeface="DejaVu Serif"/>
                <a:cs typeface="DejaVu Serif"/>
              </a:rPr>
              <a:t>𝟐</a:t>
            </a:r>
            <a:endParaRPr baseline="29411" sz="1275">
              <a:latin typeface="DejaVu Serif"/>
              <a:cs typeface="DejaVu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23386" y="1270761"/>
            <a:ext cx="9302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59460" algn="l"/>
              </a:tabLst>
            </a:pPr>
            <a:r>
              <a:rPr dirty="0" baseline="-16203" sz="1800" spc="52">
                <a:solidFill>
                  <a:srgbClr val="221F1F"/>
                </a:solidFill>
                <a:latin typeface="DejaVu Serif"/>
                <a:cs typeface="DejaVu Serif"/>
              </a:rPr>
              <a:t>𝒂</a:t>
            </a:r>
            <a:r>
              <a:rPr dirty="0" sz="850" spc="-5">
                <a:solidFill>
                  <a:srgbClr val="221F1F"/>
                </a:solidFill>
                <a:latin typeface="DejaVu Serif"/>
                <a:cs typeface="DejaVu Serif"/>
              </a:rPr>
              <a:t>𝟐</a:t>
            </a:r>
            <a:r>
              <a:rPr dirty="0" sz="850">
                <a:solidFill>
                  <a:srgbClr val="221F1F"/>
                </a:solidFill>
                <a:latin typeface="DejaVu Serif"/>
                <a:cs typeface="DejaVu Serif"/>
              </a:rPr>
              <a:t>	</a:t>
            </a:r>
            <a:r>
              <a:rPr dirty="0" baseline="-16203" sz="1800" spc="15">
                <a:solidFill>
                  <a:srgbClr val="221F1F"/>
                </a:solidFill>
                <a:latin typeface="DejaVu Serif"/>
                <a:cs typeface="DejaVu Serif"/>
              </a:rPr>
              <a:t>𝒃</a:t>
            </a:r>
            <a:r>
              <a:rPr dirty="0" sz="850" spc="-5">
                <a:solidFill>
                  <a:srgbClr val="221F1F"/>
                </a:solidFill>
                <a:latin typeface="DejaVu Serif"/>
                <a:cs typeface="DejaVu Serif"/>
              </a:rPr>
              <a:t>𝟐</a:t>
            </a:r>
            <a:endParaRPr sz="850">
              <a:latin typeface="DejaVu Serif"/>
              <a:cs typeface="DejaVu Serif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783203" y="1336039"/>
            <a:ext cx="564515" cy="0"/>
          </a:xfrm>
          <a:custGeom>
            <a:avLst/>
            <a:gdLst/>
            <a:ahLst/>
            <a:cxnLst/>
            <a:rect l="l" t="t" r="r" b="b"/>
            <a:pathLst>
              <a:path w="564514" h="0">
                <a:moveTo>
                  <a:pt x="0" y="0"/>
                </a:moveTo>
                <a:lnTo>
                  <a:pt x="564184" y="0"/>
                </a:lnTo>
              </a:path>
            </a:pathLst>
          </a:custGeom>
          <a:ln w="10668">
            <a:solidFill>
              <a:srgbClr val="221F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3622675" y="1214373"/>
            <a:ext cx="10255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65175" algn="l"/>
              </a:tabLst>
            </a:pP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−	=</a:t>
            </a:r>
            <a:r>
              <a:rPr dirty="0" sz="1200" spc="-130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DejaVu Serif"/>
                <a:cs typeface="DejaVu Serif"/>
              </a:rPr>
              <a:t>𝟏</a:t>
            </a:r>
            <a:endParaRPr sz="1200">
              <a:latin typeface="DejaVu Serif"/>
              <a:cs typeface="DejaVu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2004" y="1638045"/>
            <a:ext cx="3761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221F1F"/>
                </a:solidFill>
                <a:latin typeface="Times New Roman"/>
                <a:cs typeface="Times New Roman"/>
              </a:rPr>
              <a:t>If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the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focal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axis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is parallel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to the </a:t>
            </a:r>
            <a:r>
              <a:rPr dirty="0" sz="1200" spc="-5" i="1">
                <a:solidFill>
                  <a:srgbClr val="221F1F"/>
                </a:solidFill>
                <a:latin typeface="Times New Roman"/>
                <a:cs typeface="Times New Roman"/>
              </a:rPr>
              <a:t>x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-axis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and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center 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(</a:t>
            </a:r>
            <a:r>
              <a:rPr dirty="0" sz="1200" i="1">
                <a:solidFill>
                  <a:srgbClr val="221F1F"/>
                </a:solidFill>
                <a:latin typeface="Times New Roman"/>
                <a:cs typeface="Times New Roman"/>
              </a:rPr>
              <a:t>h</a:t>
            </a:r>
            <a:r>
              <a:rPr dirty="0" sz="1200">
                <a:solidFill>
                  <a:srgbClr val="221F1F"/>
                </a:solidFill>
                <a:latin typeface="Times New Roman"/>
                <a:cs typeface="Times New Roman"/>
              </a:rPr>
              <a:t>, </a:t>
            </a:r>
            <a:r>
              <a:rPr dirty="0" sz="1200" spc="-5" i="1">
                <a:solidFill>
                  <a:srgbClr val="221F1F"/>
                </a:solidFill>
                <a:latin typeface="Times New Roman"/>
                <a:cs typeface="Times New Roman"/>
              </a:rPr>
              <a:t>k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),</a:t>
            </a:r>
            <a:r>
              <a:rPr dirty="0" sz="1200" spc="60">
                <a:solidFill>
                  <a:srgbClr val="221F1F"/>
                </a:solidFill>
                <a:latin typeface="Times New Roman"/>
                <a:cs typeface="Times New Roman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Times New Roman"/>
                <a:cs typeface="Times New Roman"/>
              </a:rPr>
              <a:t>then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037967" y="2087372"/>
            <a:ext cx="563880" cy="0"/>
          </a:xfrm>
          <a:custGeom>
            <a:avLst/>
            <a:gdLst/>
            <a:ahLst/>
            <a:cxnLst/>
            <a:rect l="l" t="t" r="r" b="b"/>
            <a:pathLst>
              <a:path w="563879" h="0">
                <a:moveTo>
                  <a:pt x="0" y="0"/>
                </a:moveTo>
                <a:lnTo>
                  <a:pt x="563880" y="0"/>
                </a:lnTo>
              </a:path>
            </a:pathLst>
          </a:custGeom>
          <a:ln w="10668">
            <a:solidFill>
              <a:srgbClr val="221F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025267" y="1849881"/>
            <a:ext cx="13284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56285" algn="l"/>
              </a:tabLst>
            </a:pPr>
            <a:r>
              <a:rPr dirty="0" sz="1200">
                <a:solidFill>
                  <a:srgbClr val="221F1F"/>
                </a:solidFill>
                <a:latin typeface="DejaVu Serif"/>
                <a:cs typeface="DejaVu Serif"/>
              </a:rPr>
              <a:t>(𝒙</a:t>
            </a:r>
            <a:r>
              <a:rPr dirty="0" sz="1200" spc="-130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− </a:t>
            </a:r>
            <a:r>
              <a:rPr dirty="0" sz="1200" spc="20">
                <a:solidFill>
                  <a:srgbClr val="221F1F"/>
                </a:solidFill>
                <a:latin typeface="DejaVu Serif"/>
                <a:cs typeface="DejaVu Serif"/>
              </a:rPr>
              <a:t>𝒉)</a:t>
            </a:r>
            <a:r>
              <a:rPr dirty="0" baseline="29411" sz="1275" spc="30">
                <a:solidFill>
                  <a:srgbClr val="221F1F"/>
                </a:solidFill>
                <a:latin typeface="DejaVu Serif"/>
                <a:cs typeface="DejaVu Serif"/>
              </a:rPr>
              <a:t>𝟐	</a:t>
            </a:r>
            <a:r>
              <a:rPr dirty="0" sz="1200" spc="15">
                <a:solidFill>
                  <a:srgbClr val="221F1F"/>
                </a:solidFill>
                <a:latin typeface="DejaVu Serif"/>
                <a:cs typeface="DejaVu Serif"/>
              </a:rPr>
              <a:t>(𝒚</a:t>
            </a:r>
            <a:r>
              <a:rPr dirty="0" sz="1200" spc="-190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− </a:t>
            </a:r>
            <a:r>
              <a:rPr dirty="0" sz="1200" spc="10">
                <a:solidFill>
                  <a:srgbClr val="221F1F"/>
                </a:solidFill>
                <a:latin typeface="DejaVu Serif"/>
                <a:cs typeface="DejaVu Serif"/>
              </a:rPr>
              <a:t>𝒌)</a:t>
            </a:r>
            <a:r>
              <a:rPr dirty="0" baseline="29411" sz="1275" spc="15">
                <a:solidFill>
                  <a:srgbClr val="221F1F"/>
                </a:solidFill>
                <a:latin typeface="DejaVu Serif"/>
                <a:cs typeface="DejaVu Serif"/>
              </a:rPr>
              <a:t>𝟐</a:t>
            </a:r>
            <a:endParaRPr baseline="29411" sz="1275">
              <a:latin typeface="DejaVu Serif"/>
              <a:cs typeface="DejaVu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223386" y="2022093"/>
            <a:ext cx="9302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59460" algn="l"/>
              </a:tabLst>
            </a:pPr>
            <a:r>
              <a:rPr dirty="0" baseline="-16203" sz="1800" spc="52">
                <a:solidFill>
                  <a:srgbClr val="221F1F"/>
                </a:solidFill>
                <a:latin typeface="DejaVu Serif"/>
                <a:cs typeface="DejaVu Serif"/>
              </a:rPr>
              <a:t>𝒂</a:t>
            </a:r>
            <a:r>
              <a:rPr dirty="0" sz="850" spc="-5">
                <a:solidFill>
                  <a:srgbClr val="221F1F"/>
                </a:solidFill>
                <a:latin typeface="DejaVu Serif"/>
                <a:cs typeface="DejaVu Serif"/>
              </a:rPr>
              <a:t>𝟐</a:t>
            </a:r>
            <a:r>
              <a:rPr dirty="0" sz="850">
                <a:solidFill>
                  <a:srgbClr val="221F1F"/>
                </a:solidFill>
                <a:latin typeface="DejaVu Serif"/>
                <a:cs typeface="DejaVu Serif"/>
              </a:rPr>
              <a:t>	</a:t>
            </a:r>
            <a:r>
              <a:rPr dirty="0" baseline="-16203" sz="1800" spc="15">
                <a:solidFill>
                  <a:srgbClr val="221F1F"/>
                </a:solidFill>
                <a:latin typeface="DejaVu Serif"/>
                <a:cs typeface="DejaVu Serif"/>
              </a:rPr>
              <a:t>𝒃</a:t>
            </a:r>
            <a:r>
              <a:rPr dirty="0" sz="850" spc="-5">
                <a:solidFill>
                  <a:srgbClr val="221F1F"/>
                </a:solidFill>
                <a:latin typeface="DejaVu Serif"/>
                <a:cs typeface="DejaVu Serif"/>
              </a:rPr>
              <a:t>𝟐</a:t>
            </a:r>
            <a:endParaRPr sz="850">
              <a:latin typeface="DejaVu Serif"/>
              <a:cs typeface="DejaVu Serif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781678" y="2087372"/>
            <a:ext cx="564515" cy="0"/>
          </a:xfrm>
          <a:custGeom>
            <a:avLst/>
            <a:gdLst/>
            <a:ahLst/>
            <a:cxnLst/>
            <a:rect l="l" t="t" r="r" b="b"/>
            <a:pathLst>
              <a:path w="564514" h="0">
                <a:moveTo>
                  <a:pt x="0" y="0"/>
                </a:moveTo>
                <a:lnTo>
                  <a:pt x="564184" y="0"/>
                </a:lnTo>
              </a:path>
            </a:pathLst>
          </a:custGeom>
          <a:ln w="10668">
            <a:solidFill>
              <a:srgbClr val="221F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3622675" y="1965706"/>
            <a:ext cx="10255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65175" algn="l"/>
              </a:tabLst>
            </a:pP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−	=</a:t>
            </a:r>
            <a:r>
              <a:rPr dirty="0" sz="1200" spc="-130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DejaVu Serif"/>
                <a:cs typeface="DejaVu Serif"/>
              </a:rPr>
              <a:t>𝟏</a:t>
            </a:r>
            <a:endParaRPr sz="1200">
              <a:latin typeface="DejaVu Serif"/>
              <a:cs typeface="DejaVu Serif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489071" y="6186042"/>
            <a:ext cx="169545" cy="0"/>
          </a:xfrm>
          <a:custGeom>
            <a:avLst/>
            <a:gdLst/>
            <a:ahLst/>
            <a:cxnLst/>
            <a:rect l="l" t="t" r="r" b="b"/>
            <a:pathLst>
              <a:path w="169545" h="0">
                <a:moveTo>
                  <a:pt x="0" y="0"/>
                </a:moveTo>
                <a:lnTo>
                  <a:pt x="169163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902004" y="5114671"/>
            <a:ext cx="5969635" cy="9861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0800"/>
              </a:lnSpc>
              <a:spcBef>
                <a:spcPts val="100"/>
              </a:spcBef>
              <a:tabLst>
                <a:tab pos="722630" algn="l"/>
              </a:tabLst>
            </a:pPr>
            <a:r>
              <a:rPr dirty="0" u="heavy" sz="12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</a:t>
            </a:r>
            <a:r>
              <a:rPr dirty="0" sz="1200" spc="-5" b="1">
                <a:latin typeface="Times New Roman"/>
                <a:cs typeface="Times New Roman"/>
              </a:rPr>
              <a:t>	</a:t>
            </a:r>
            <a:r>
              <a:rPr dirty="0" sz="1200" spc="-5">
                <a:latin typeface="Times New Roman"/>
                <a:cs typeface="Times New Roman"/>
              </a:rPr>
              <a:t>Find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foci and asymptotes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hyperbola </a:t>
            </a:r>
            <a:r>
              <a:rPr dirty="0" sz="1200" spc="-60">
                <a:latin typeface="DejaVu Serif"/>
                <a:cs typeface="DejaVu Serif"/>
              </a:rPr>
              <a:t>9𝑥</a:t>
            </a:r>
            <a:r>
              <a:rPr dirty="0" baseline="29411" sz="1275" spc="-89">
                <a:latin typeface="DejaVu Serif"/>
                <a:cs typeface="DejaVu Serif"/>
              </a:rPr>
              <a:t>2 </a:t>
            </a:r>
            <a:r>
              <a:rPr dirty="0" sz="1200" spc="-110">
                <a:latin typeface="DejaVu Serif"/>
                <a:cs typeface="DejaVu Serif"/>
              </a:rPr>
              <a:t>− </a:t>
            </a:r>
            <a:r>
              <a:rPr dirty="0" sz="1200" spc="-60">
                <a:latin typeface="DejaVu Serif"/>
                <a:cs typeface="DejaVu Serif"/>
              </a:rPr>
              <a:t>16𝑦</a:t>
            </a:r>
            <a:r>
              <a:rPr dirty="0" baseline="29411" sz="1275" spc="-89">
                <a:latin typeface="DejaVu Serif"/>
                <a:cs typeface="DejaVu Serif"/>
              </a:rPr>
              <a:t>2 </a:t>
            </a:r>
            <a:r>
              <a:rPr dirty="0" sz="1200" spc="-110">
                <a:latin typeface="DejaVu Serif"/>
                <a:cs typeface="DejaVu Serif"/>
              </a:rPr>
              <a:t>= </a:t>
            </a:r>
            <a:r>
              <a:rPr dirty="0" sz="1200" spc="-105">
                <a:latin typeface="DejaVu Serif"/>
                <a:cs typeface="DejaVu Serif"/>
              </a:rPr>
              <a:t>144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sketch its  </a:t>
            </a:r>
            <a:r>
              <a:rPr dirty="0" sz="1200" spc="-5">
                <a:latin typeface="Times New Roman"/>
                <a:cs typeface="Times New Roman"/>
              </a:rPr>
              <a:t>graph.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u="heavy" sz="12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</a:t>
            </a:r>
            <a:endParaRPr sz="1200">
              <a:latin typeface="Times New Roman"/>
              <a:cs typeface="Times New Roman"/>
            </a:endParaRPr>
          </a:p>
          <a:p>
            <a:pPr marL="52069">
              <a:lnSpc>
                <a:spcPts val="1315"/>
              </a:lnSpc>
              <a:spcBef>
                <a:spcPts val="120"/>
              </a:spcBef>
            </a:pPr>
            <a:r>
              <a:rPr dirty="0" sz="1200" spc="-10">
                <a:latin typeface="Times New Roman"/>
                <a:cs typeface="Times New Roman"/>
              </a:rPr>
              <a:t>If we </a:t>
            </a:r>
            <a:r>
              <a:rPr dirty="0" sz="1200">
                <a:latin typeface="Times New Roman"/>
                <a:cs typeface="Times New Roman"/>
              </a:rPr>
              <a:t>divide both </a:t>
            </a:r>
            <a:r>
              <a:rPr dirty="0" sz="1200" spc="-5">
                <a:latin typeface="Times New Roman"/>
                <a:cs typeface="Times New Roman"/>
              </a:rPr>
              <a:t>sides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equation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144, it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becomes</a:t>
            </a:r>
            <a:endParaRPr sz="1200">
              <a:latin typeface="Times New Roman"/>
              <a:cs typeface="Times New Roman"/>
            </a:endParaRPr>
          </a:p>
          <a:p>
            <a:pPr algn="ctr" marR="274955">
              <a:lnSpc>
                <a:spcPts val="1315"/>
              </a:lnSpc>
              <a:tabLst>
                <a:tab pos="344170" algn="l"/>
              </a:tabLst>
            </a:pPr>
            <a:r>
              <a:rPr dirty="0" baseline="-20833" sz="1800" spc="-60">
                <a:latin typeface="DejaVu Serif"/>
                <a:cs typeface="DejaVu Serif"/>
              </a:rPr>
              <a:t>𝑥</a:t>
            </a:r>
            <a:r>
              <a:rPr dirty="0" sz="850" spc="-40">
                <a:latin typeface="DejaVu Serif"/>
                <a:cs typeface="DejaVu Serif"/>
              </a:rPr>
              <a:t>2	</a:t>
            </a:r>
            <a:r>
              <a:rPr dirty="0" baseline="-20833" sz="1800" spc="-30">
                <a:latin typeface="DejaVu Serif"/>
                <a:cs typeface="DejaVu Serif"/>
              </a:rPr>
              <a:t>𝑦</a:t>
            </a:r>
            <a:r>
              <a:rPr dirty="0" sz="850" spc="-20">
                <a:latin typeface="DejaVu Serif"/>
                <a:cs typeface="DejaVu Serif"/>
              </a:rPr>
              <a:t>2</a:t>
            </a:r>
            <a:endParaRPr sz="850">
              <a:latin typeface="DejaVu Serif"/>
              <a:cs typeface="DejaVu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476371" y="6166484"/>
            <a:ext cx="4984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00685" algn="l"/>
              </a:tabLst>
            </a:pPr>
            <a:r>
              <a:rPr dirty="0" sz="1200" spc="-105">
                <a:latin typeface="DejaVu Serif"/>
                <a:cs typeface="DejaVu Serif"/>
              </a:rPr>
              <a:t>1</a:t>
            </a:r>
            <a:r>
              <a:rPr dirty="0" sz="1200" spc="-100">
                <a:latin typeface="DejaVu Serif"/>
                <a:cs typeface="DejaVu Serif"/>
              </a:rPr>
              <a:t>6</a:t>
            </a:r>
            <a:r>
              <a:rPr dirty="0" sz="1200">
                <a:latin typeface="DejaVu Serif"/>
                <a:cs typeface="DejaVu Serif"/>
              </a:rPr>
              <a:t>	</a:t>
            </a:r>
            <a:r>
              <a:rPr dirty="0" sz="1200" spc="-100">
                <a:latin typeface="DejaVu Serif"/>
                <a:cs typeface="DejaVu Serif"/>
              </a:rPr>
              <a:t>9</a:t>
            </a:r>
            <a:endParaRPr sz="1200">
              <a:latin typeface="DejaVu Serif"/>
              <a:cs typeface="DejaVu Serif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839590" y="6186042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 h="0">
                <a:moveTo>
                  <a:pt x="0" y="0"/>
                </a:moveTo>
                <a:lnTo>
                  <a:pt x="161848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3679063" y="6064377"/>
            <a:ext cx="6178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4490" algn="l"/>
              </a:tabLst>
            </a:pPr>
            <a:r>
              <a:rPr dirty="0" sz="1200" spc="-110">
                <a:latin typeface="DejaVu Serif"/>
                <a:cs typeface="DejaVu Serif"/>
              </a:rPr>
              <a:t>−	=</a:t>
            </a:r>
            <a:r>
              <a:rPr dirty="0" sz="1200" spc="-130">
                <a:latin typeface="DejaVu Serif"/>
                <a:cs typeface="DejaVu Serif"/>
              </a:rPr>
              <a:t> </a:t>
            </a:r>
            <a:r>
              <a:rPr dirty="0" sz="1200" spc="-100">
                <a:latin typeface="DejaVu Serif"/>
                <a:cs typeface="DejaVu Serif"/>
              </a:rPr>
              <a:t>1</a:t>
            </a:r>
            <a:endParaRPr sz="1200">
              <a:latin typeface="DejaVu Serif"/>
              <a:cs typeface="DejaVu Serif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02004" y="6335648"/>
            <a:ext cx="59690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which is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form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i="1">
                <a:latin typeface="Times New Roman"/>
                <a:cs typeface="Times New Roman"/>
              </a:rPr>
              <a:t>a = 4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 i="1">
                <a:latin typeface="Times New Roman"/>
                <a:cs typeface="Times New Roman"/>
              </a:rPr>
              <a:t>b = 3</a:t>
            </a:r>
            <a:r>
              <a:rPr dirty="0" sz="1200">
                <a:latin typeface="Times New Roman"/>
                <a:cs typeface="Times New Roman"/>
              </a:rPr>
              <a:t>. Since </a:t>
            </a:r>
            <a:r>
              <a:rPr dirty="0" sz="1200" spc="-5" i="1">
                <a:latin typeface="Times New Roman"/>
                <a:cs typeface="Times New Roman"/>
              </a:rPr>
              <a:t>c</a:t>
            </a:r>
            <a:r>
              <a:rPr dirty="0" baseline="38194" sz="1200" spc="-7" i="1">
                <a:latin typeface="Times New Roman"/>
                <a:cs typeface="Times New Roman"/>
              </a:rPr>
              <a:t>2 </a:t>
            </a:r>
            <a:r>
              <a:rPr dirty="0" sz="1200" i="1">
                <a:latin typeface="Times New Roman"/>
                <a:cs typeface="Times New Roman"/>
              </a:rPr>
              <a:t>= 16 </a:t>
            </a:r>
            <a:r>
              <a:rPr dirty="0" sz="1200">
                <a:latin typeface="Times New Roman"/>
                <a:cs typeface="Times New Roman"/>
              </a:rPr>
              <a:t>+ 9 = 25, </a:t>
            </a:r>
            <a:r>
              <a:rPr dirty="0" sz="1200" spc="-5">
                <a:latin typeface="Times New Roman"/>
                <a:cs typeface="Times New Roman"/>
              </a:rPr>
              <a:t>so </a:t>
            </a:r>
            <a:r>
              <a:rPr dirty="0" sz="1200" i="1">
                <a:latin typeface="Times New Roman"/>
                <a:cs typeface="Times New Roman"/>
              </a:rPr>
              <a:t>c = </a:t>
            </a:r>
            <a:r>
              <a:rPr dirty="0" sz="1200">
                <a:latin typeface="Times New Roman"/>
                <a:cs typeface="Times New Roman"/>
              </a:rPr>
              <a:t>5, the </a:t>
            </a:r>
            <a:r>
              <a:rPr dirty="0" sz="1200" spc="-5">
                <a:latin typeface="Times New Roman"/>
                <a:cs typeface="Times New Roman"/>
              </a:rPr>
              <a:t>foci are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65">
                <a:latin typeface="Times New Roman"/>
                <a:cs typeface="Times New Roman"/>
              </a:rPr>
              <a:t>(</a:t>
            </a:r>
            <a:r>
              <a:rPr dirty="0" sz="1200" spc="-65">
                <a:latin typeface="DejaVu Serif"/>
                <a:cs typeface="DejaVu Serif"/>
              </a:rPr>
              <a:t>∓5,0)</a:t>
            </a:r>
            <a:r>
              <a:rPr dirty="0" sz="1200" spc="-65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972435" y="6694296"/>
            <a:ext cx="62865" cy="10795"/>
          </a:xfrm>
          <a:custGeom>
            <a:avLst/>
            <a:gdLst/>
            <a:ahLst/>
            <a:cxnLst/>
            <a:rect l="l" t="t" r="r" b="b"/>
            <a:pathLst>
              <a:path w="62864" h="10795">
                <a:moveTo>
                  <a:pt x="0" y="10668"/>
                </a:moveTo>
                <a:lnTo>
                  <a:pt x="62483" y="10668"/>
                </a:lnTo>
                <a:lnTo>
                  <a:pt x="62483" y="0"/>
                </a:lnTo>
                <a:lnTo>
                  <a:pt x="0" y="0"/>
                </a:lnTo>
                <a:lnTo>
                  <a:pt x="0" y="106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3886327" y="6532244"/>
            <a:ext cx="88265" cy="155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50" spc="-50">
                <a:latin typeface="DejaVu Serif"/>
                <a:cs typeface="DejaVu Serif"/>
              </a:rPr>
              <a:t>3</a:t>
            </a:r>
            <a:endParaRPr sz="850">
              <a:latin typeface="DejaVu Serif"/>
              <a:cs typeface="DejaVu Serif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959735" y="6698360"/>
            <a:ext cx="1014730" cy="155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39165" algn="l"/>
              </a:tabLst>
            </a:pPr>
            <a:r>
              <a:rPr dirty="0" sz="850" spc="-50">
                <a:latin typeface="DejaVu Serif"/>
                <a:cs typeface="DejaVu Serif"/>
              </a:rPr>
              <a:t>4</a:t>
            </a:r>
            <a:r>
              <a:rPr dirty="0" sz="850" spc="-50">
                <a:latin typeface="DejaVu Serif"/>
                <a:cs typeface="DejaVu Serif"/>
              </a:rPr>
              <a:t>	</a:t>
            </a:r>
            <a:r>
              <a:rPr dirty="0" sz="850" spc="-50">
                <a:latin typeface="DejaVu Serif"/>
                <a:cs typeface="DejaVu Serif"/>
              </a:rPr>
              <a:t>4</a:t>
            </a:r>
            <a:endParaRPr sz="850">
              <a:latin typeface="DejaVu Serif"/>
              <a:cs typeface="DejaVu Serif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899027" y="6694296"/>
            <a:ext cx="62865" cy="10795"/>
          </a:xfrm>
          <a:custGeom>
            <a:avLst/>
            <a:gdLst/>
            <a:ahLst/>
            <a:cxnLst/>
            <a:rect l="l" t="t" r="r" b="b"/>
            <a:pathLst>
              <a:path w="62864" h="10795">
                <a:moveTo>
                  <a:pt x="0" y="10668"/>
                </a:moveTo>
                <a:lnTo>
                  <a:pt x="62788" y="10668"/>
                </a:lnTo>
                <a:lnTo>
                  <a:pt x="62788" y="0"/>
                </a:lnTo>
                <a:lnTo>
                  <a:pt x="0" y="0"/>
                </a:lnTo>
                <a:lnTo>
                  <a:pt x="0" y="106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902004" y="6577965"/>
            <a:ext cx="50838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19120" algn="l"/>
              </a:tabLst>
            </a:pPr>
            <a:r>
              <a:rPr dirty="0" sz="1200" spc="-5">
                <a:latin typeface="Times New Roman"/>
                <a:cs typeface="Times New Roman"/>
              </a:rPr>
              <a:t>The asymptotes are </a:t>
            </a:r>
            <a:r>
              <a:rPr dirty="0" sz="1200">
                <a:latin typeface="Times New Roman"/>
                <a:cs typeface="Times New Roman"/>
              </a:rPr>
              <a:t>the lines </a:t>
            </a:r>
            <a:r>
              <a:rPr dirty="0" sz="1200" spc="-50">
                <a:latin typeface="DejaVu Serif"/>
                <a:cs typeface="DejaVu Serif"/>
              </a:rPr>
              <a:t>𝑦 </a:t>
            </a:r>
            <a:r>
              <a:rPr dirty="0" sz="1200" spc="-110">
                <a:latin typeface="DejaVu Serif"/>
                <a:cs typeface="DejaVu Serif"/>
              </a:rPr>
              <a:t>= </a:t>
            </a:r>
            <a:r>
              <a:rPr dirty="0" baseline="45751" sz="1275" spc="-75">
                <a:latin typeface="DejaVu Serif"/>
                <a:cs typeface="DejaVu Serif"/>
              </a:rPr>
              <a:t>3  </a:t>
            </a:r>
            <a:r>
              <a:rPr dirty="0" sz="1200" spc="-85">
                <a:latin typeface="DejaVu Serif"/>
                <a:cs typeface="DejaVu Serif"/>
              </a:rPr>
              <a:t>𝑥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 spc="-50">
                <a:latin typeface="DejaVu Serif"/>
                <a:cs typeface="DejaVu Serif"/>
              </a:rPr>
              <a:t>𝑦</a:t>
            </a:r>
            <a:r>
              <a:rPr dirty="0" sz="1200" spc="155">
                <a:latin typeface="DejaVu Serif"/>
                <a:cs typeface="DejaVu Serif"/>
              </a:rPr>
              <a:t> </a:t>
            </a:r>
            <a:r>
              <a:rPr dirty="0" sz="1200" spc="-110">
                <a:latin typeface="DejaVu Serif"/>
                <a:cs typeface="DejaVu Serif"/>
              </a:rPr>
              <a:t>=</a:t>
            </a:r>
            <a:r>
              <a:rPr dirty="0" sz="1200" spc="-40">
                <a:latin typeface="DejaVu Serif"/>
                <a:cs typeface="DejaVu Serif"/>
              </a:rPr>
              <a:t> </a:t>
            </a:r>
            <a:r>
              <a:rPr dirty="0" sz="1200" spc="-110">
                <a:latin typeface="DejaVu Serif"/>
                <a:cs typeface="DejaVu Serif"/>
              </a:rPr>
              <a:t>−	</a:t>
            </a:r>
            <a:r>
              <a:rPr dirty="0" sz="1200" spc="-30">
                <a:latin typeface="DejaVu Serif"/>
                <a:cs typeface="DejaVu Serif"/>
              </a:rPr>
              <a:t>𝑥</a:t>
            </a:r>
            <a:r>
              <a:rPr dirty="0" sz="1200" spc="-30">
                <a:latin typeface="Times New Roman"/>
                <a:cs typeface="Times New Roman"/>
              </a:rPr>
              <a:t>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graph is </a:t>
            </a:r>
            <a:r>
              <a:rPr dirty="0" sz="1200">
                <a:latin typeface="Times New Roman"/>
                <a:cs typeface="Times New Roman"/>
              </a:rPr>
              <a:t>shown in </a:t>
            </a:r>
            <a:r>
              <a:rPr dirty="0" sz="1200" spc="-5">
                <a:latin typeface="Times New Roman"/>
                <a:cs typeface="Times New Roman"/>
              </a:rPr>
              <a:t>Figure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346298" y="2471292"/>
            <a:ext cx="2234296" cy="24284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271777" y="2466467"/>
            <a:ext cx="2366010" cy="2438400"/>
          </a:xfrm>
          <a:custGeom>
            <a:avLst/>
            <a:gdLst/>
            <a:ahLst/>
            <a:cxnLst/>
            <a:rect l="l" t="t" r="r" b="b"/>
            <a:pathLst>
              <a:path w="2366010" h="2438400">
                <a:moveTo>
                  <a:pt x="0" y="2438018"/>
                </a:moveTo>
                <a:lnTo>
                  <a:pt x="2366010" y="2438018"/>
                </a:lnTo>
                <a:lnTo>
                  <a:pt x="2366010" y="0"/>
                </a:lnTo>
                <a:lnTo>
                  <a:pt x="0" y="0"/>
                </a:lnTo>
                <a:lnTo>
                  <a:pt x="0" y="2438018"/>
                </a:lnTo>
                <a:close/>
              </a:path>
            </a:pathLst>
          </a:custGeom>
          <a:ln w="9524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242591" y="2516201"/>
            <a:ext cx="2241252" cy="238650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071746" y="2428494"/>
            <a:ext cx="2447925" cy="2479040"/>
          </a:xfrm>
          <a:custGeom>
            <a:avLst/>
            <a:gdLst/>
            <a:ahLst/>
            <a:cxnLst/>
            <a:rect l="l" t="t" r="r" b="b"/>
            <a:pathLst>
              <a:path w="2447925" h="2479040">
                <a:moveTo>
                  <a:pt x="0" y="2479040"/>
                </a:moveTo>
                <a:lnTo>
                  <a:pt x="2447925" y="2479040"/>
                </a:lnTo>
                <a:lnTo>
                  <a:pt x="2447925" y="0"/>
                </a:lnTo>
                <a:lnTo>
                  <a:pt x="0" y="0"/>
                </a:lnTo>
                <a:lnTo>
                  <a:pt x="0" y="2479040"/>
                </a:lnTo>
                <a:close/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600325" y="6983765"/>
            <a:ext cx="2562098" cy="178466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595498" y="6862927"/>
            <a:ext cx="2571750" cy="1939289"/>
          </a:xfrm>
          <a:custGeom>
            <a:avLst/>
            <a:gdLst/>
            <a:ahLst/>
            <a:cxnLst/>
            <a:rect l="l" t="t" r="r" b="b"/>
            <a:pathLst>
              <a:path w="2571750" h="1939290">
                <a:moveTo>
                  <a:pt x="0" y="1939289"/>
                </a:moveTo>
                <a:lnTo>
                  <a:pt x="2571623" y="1939289"/>
                </a:lnTo>
                <a:lnTo>
                  <a:pt x="2571623" y="0"/>
                </a:lnTo>
                <a:lnTo>
                  <a:pt x="0" y="0"/>
                </a:lnTo>
                <a:lnTo>
                  <a:pt x="0" y="1939289"/>
                </a:lnTo>
                <a:close/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21561" y="1551686"/>
            <a:ext cx="83820" cy="10795"/>
          </a:xfrm>
          <a:custGeom>
            <a:avLst/>
            <a:gdLst/>
            <a:ahLst/>
            <a:cxnLst/>
            <a:rect l="l" t="t" r="r" b="b"/>
            <a:pathLst>
              <a:path w="83819" h="10794">
                <a:moveTo>
                  <a:pt x="0" y="10668"/>
                </a:moveTo>
                <a:lnTo>
                  <a:pt x="83819" y="10668"/>
                </a:lnTo>
                <a:lnTo>
                  <a:pt x="83819" y="0"/>
                </a:lnTo>
                <a:lnTo>
                  <a:pt x="0" y="0"/>
                </a:lnTo>
                <a:lnTo>
                  <a:pt x="0" y="106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02004" y="889507"/>
            <a:ext cx="5970905" cy="1379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12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Find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foci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equation </a:t>
            </a:r>
            <a:r>
              <a:rPr dirty="0" sz="1200">
                <a:latin typeface="Times New Roman"/>
                <a:cs typeface="Times New Roman"/>
              </a:rPr>
              <a:t>of the hyperbola </a:t>
            </a:r>
            <a:r>
              <a:rPr dirty="0" sz="1200" spc="-5">
                <a:latin typeface="Times New Roman"/>
                <a:cs typeface="Times New Roman"/>
              </a:rPr>
              <a:t>with vertices </a:t>
            </a:r>
            <a:r>
              <a:rPr dirty="0" sz="1200" spc="-80">
                <a:latin typeface="Times New Roman"/>
                <a:cs typeface="Times New Roman"/>
              </a:rPr>
              <a:t>(</a:t>
            </a:r>
            <a:r>
              <a:rPr dirty="0" sz="1200" spc="-80">
                <a:latin typeface="DejaVu Serif"/>
                <a:cs typeface="DejaVu Serif"/>
              </a:rPr>
              <a:t>0, </a:t>
            </a:r>
            <a:r>
              <a:rPr dirty="0" sz="1200" spc="-65">
                <a:latin typeface="DejaVu Serif"/>
                <a:cs typeface="DejaVu Serif"/>
              </a:rPr>
              <a:t>∓1) </a:t>
            </a:r>
            <a:r>
              <a:rPr dirty="0" sz="1200" spc="-5">
                <a:latin typeface="Times New Roman"/>
                <a:cs typeface="Times New Roman"/>
              </a:rPr>
              <a:t>and asymptote </a:t>
            </a:r>
            <a:r>
              <a:rPr dirty="0" sz="1200" i="1">
                <a:latin typeface="Times New Roman"/>
                <a:cs typeface="Times New Roman"/>
              </a:rPr>
              <a:t>y =</a:t>
            </a:r>
            <a:r>
              <a:rPr dirty="0" sz="1200" spc="-55" i="1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2x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5080">
              <a:lnSpc>
                <a:spcPct val="126699"/>
              </a:lnSpc>
              <a:tabLst>
                <a:tab pos="690245" algn="l"/>
              </a:tabLst>
            </a:pPr>
            <a:r>
              <a:rPr dirty="0" u="heavy" sz="12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</a:t>
            </a:r>
            <a:r>
              <a:rPr dirty="0" sz="1200" b="1">
                <a:latin typeface="Times New Roman"/>
                <a:cs typeface="Times New Roman"/>
              </a:rPr>
              <a:t>	</a:t>
            </a:r>
            <a:r>
              <a:rPr dirty="0" sz="1200" spc="-5">
                <a:latin typeface="Times New Roman"/>
                <a:cs typeface="Times New Roman"/>
              </a:rPr>
              <a:t>we see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i="1">
                <a:latin typeface="Times New Roman"/>
                <a:cs typeface="Times New Roman"/>
              </a:rPr>
              <a:t>a = 1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 i="1">
                <a:latin typeface="Times New Roman"/>
                <a:cs typeface="Times New Roman"/>
              </a:rPr>
              <a:t>b = 2</a:t>
            </a:r>
            <a:r>
              <a:rPr dirty="0" sz="1200">
                <a:latin typeface="Times New Roman"/>
                <a:cs typeface="Times New Roman"/>
              </a:rPr>
              <a:t>. Thus </a:t>
            </a:r>
            <a:r>
              <a:rPr dirty="0" sz="1200" i="1">
                <a:latin typeface="Times New Roman"/>
                <a:cs typeface="Times New Roman"/>
              </a:rPr>
              <a:t>b = a/2 = 1/2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 spc="-5" i="1">
                <a:latin typeface="Times New Roman"/>
                <a:cs typeface="Times New Roman"/>
              </a:rPr>
              <a:t>c</a:t>
            </a:r>
            <a:r>
              <a:rPr dirty="0" baseline="38194" sz="1200" spc="-7" i="1">
                <a:latin typeface="Times New Roman"/>
                <a:cs typeface="Times New Roman"/>
              </a:rPr>
              <a:t>2 </a:t>
            </a:r>
            <a:r>
              <a:rPr dirty="0" sz="1200" i="1">
                <a:latin typeface="Times New Roman"/>
                <a:cs typeface="Times New Roman"/>
              </a:rPr>
              <a:t>= </a:t>
            </a:r>
            <a:r>
              <a:rPr dirty="0" sz="1200" spc="-5" i="1">
                <a:latin typeface="Times New Roman"/>
                <a:cs typeface="Times New Roman"/>
              </a:rPr>
              <a:t>a</a:t>
            </a:r>
            <a:r>
              <a:rPr dirty="0" baseline="38194" sz="1200" spc="-7" i="1">
                <a:latin typeface="Times New Roman"/>
                <a:cs typeface="Times New Roman"/>
              </a:rPr>
              <a:t>2</a:t>
            </a:r>
            <a:r>
              <a:rPr dirty="0" sz="1200" spc="-5" i="1">
                <a:latin typeface="Times New Roman"/>
                <a:cs typeface="Times New Roman"/>
              </a:rPr>
              <a:t>+ </a:t>
            </a:r>
            <a:r>
              <a:rPr dirty="0" sz="1200" i="1">
                <a:latin typeface="Times New Roman"/>
                <a:cs typeface="Times New Roman"/>
              </a:rPr>
              <a:t>b</a:t>
            </a:r>
            <a:r>
              <a:rPr dirty="0" baseline="38194" sz="1200" i="1">
                <a:latin typeface="Times New Roman"/>
                <a:cs typeface="Times New Roman"/>
              </a:rPr>
              <a:t>2 </a:t>
            </a:r>
            <a:r>
              <a:rPr dirty="0" sz="1200" i="1">
                <a:latin typeface="Times New Roman"/>
                <a:cs typeface="Times New Roman"/>
              </a:rPr>
              <a:t>= 5/4</a:t>
            </a:r>
            <a:r>
              <a:rPr dirty="0" sz="1200">
                <a:latin typeface="Times New Roman"/>
                <a:cs typeface="Times New Roman"/>
              </a:rPr>
              <a:t>. The </a:t>
            </a:r>
            <a:r>
              <a:rPr dirty="0" sz="1200" spc="-5">
                <a:latin typeface="Times New Roman"/>
                <a:cs typeface="Times New Roman"/>
              </a:rPr>
              <a:t>foci are  </a:t>
            </a:r>
            <a:r>
              <a:rPr dirty="0" baseline="2314" sz="1800" spc="-120">
                <a:latin typeface="Times New Roman"/>
                <a:cs typeface="Times New Roman"/>
              </a:rPr>
              <a:t>(</a:t>
            </a:r>
            <a:r>
              <a:rPr dirty="0" baseline="2314" sz="1800" spc="-120">
                <a:latin typeface="DejaVu Serif"/>
                <a:cs typeface="DejaVu Serif"/>
              </a:rPr>
              <a:t>0, </a:t>
            </a:r>
            <a:r>
              <a:rPr dirty="0" baseline="2314" sz="1800" spc="-22">
                <a:latin typeface="DejaVu Serif"/>
                <a:cs typeface="DejaVu Serif"/>
              </a:rPr>
              <a:t>∓</a:t>
            </a:r>
            <a:r>
              <a:rPr dirty="0" sz="1200" spc="-15">
                <a:latin typeface="DejaVu Serif"/>
                <a:cs typeface="DejaVu Serif"/>
              </a:rPr>
              <a:t>√</a:t>
            </a:r>
            <a:r>
              <a:rPr dirty="0" baseline="2314" sz="1800" spc="-22">
                <a:latin typeface="DejaVu Serif"/>
                <a:cs typeface="DejaVu Serif"/>
              </a:rPr>
              <a:t>5/2) </a:t>
            </a:r>
            <a:r>
              <a:rPr dirty="0" baseline="2314" sz="1800" spc="-7">
                <a:latin typeface="Times New Roman"/>
                <a:cs typeface="Times New Roman"/>
              </a:rPr>
              <a:t>and </a:t>
            </a:r>
            <a:r>
              <a:rPr dirty="0" baseline="2314" sz="1800">
                <a:latin typeface="Times New Roman"/>
                <a:cs typeface="Times New Roman"/>
              </a:rPr>
              <a:t>the </a:t>
            </a:r>
            <a:r>
              <a:rPr dirty="0" baseline="2314" sz="1800" spc="-7">
                <a:latin typeface="Times New Roman"/>
                <a:cs typeface="Times New Roman"/>
              </a:rPr>
              <a:t>equation </a:t>
            </a:r>
            <a:r>
              <a:rPr dirty="0" baseline="2314" sz="1800">
                <a:latin typeface="Times New Roman"/>
                <a:cs typeface="Times New Roman"/>
              </a:rPr>
              <a:t>of the </a:t>
            </a:r>
            <a:r>
              <a:rPr dirty="0" baseline="2314" sz="1800" spc="-7">
                <a:latin typeface="Times New Roman"/>
                <a:cs typeface="Times New Roman"/>
              </a:rPr>
              <a:t>hyperbola is </a:t>
            </a:r>
            <a:r>
              <a:rPr dirty="0" baseline="2314" sz="1800" spc="-30">
                <a:latin typeface="DejaVu Serif"/>
                <a:cs typeface="DejaVu Serif"/>
              </a:rPr>
              <a:t>𝑦</a:t>
            </a:r>
            <a:r>
              <a:rPr dirty="0" baseline="32679" sz="1275" spc="-30">
                <a:latin typeface="DejaVu Serif"/>
                <a:cs typeface="DejaVu Serif"/>
              </a:rPr>
              <a:t>2 </a:t>
            </a:r>
            <a:r>
              <a:rPr dirty="0" baseline="2314" sz="1800" spc="-165">
                <a:latin typeface="DejaVu Serif"/>
                <a:cs typeface="DejaVu Serif"/>
              </a:rPr>
              <a:t>− </a:t>
            </a:r>
            <a:r>
              <a:rPr dirty="0" baseline="2314" sz="1800" spc="-89">
                <a:latin typeface="DejaVu Serif"/>
                <a:cs typeface="DejaVu Serif"/>
              </a:rPr>
              <a:t>4𝑥</a:t>
            </a:r>
            <a:r>
              <a:rPr dirty="0" baseline="32679" sz="1275" spc="-89">
                <a:latin typeface="DejaVu Serif"/>
                <a:cs typeface="DejaVu Serif"/>
              </a:rPr>
              <a:t>2 </a:t>
            </a:r>
            <a:r>
              <a:rPr dirty="0" baseline="2314" sz="1800" spc="-165">
                <a:latin typeface="DejaVu Serif"/>
                <a:cs typeface="DejaVu Serif"/>
              </a:rPr>
              <a:t>=</a:t>
            </a:r>
            <a:r>
              <a:rPr dirty="0" baseline="2314" sz="1800" spc="-247">
                <a:latin typeface="DejaVu Serif"/>
                <a:cs typeface="DejaVu Serif"/>
              </a:rPr>
              <a:t> </a:t>
            </a:r>
            <a:r>
              <a:rPr dirty="0" baseline="2314" sz="1800" spc="-150">
                <a:latin typeface="DejaVu Serif"/>
                <a:cs typeface="DejaVu Serif"/>
              </a:rPr>
              <a:t>1</a:t>
            </a:r>
            <a:endParaRPr baseline="2314" sz="1800">
              <a:latin typeface="DejaVu Serif"/>
              <a:cs typeface="DejaVu Serif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400" spc="-5" b="1">
                <a:latin typeface="Times New Roman"/>
                <a:cs typeface="Times New Roman"/>
              </a:rPr>
              <a:t>Translated</a:t>
            </a:r>
            <a:r>
              <a:rPr dirty="0" sz="1400" spc="-2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conics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5"/>
              </a:spcBef>
            </a:pPr>
            <a:r>
              <a:rPr dirty="0" sz="1200" b="1" i="1">
                <a:latin typeface="Times New Roman"/>
                <a:cs typeface="Times New Roman"/>
              </a:rPr>
              <a:t>1- Parabolas with </a:t>
            </a:r>
            <a:r>
              <a:rPr dirty="0" sz="1200" spc="-5" b="1" i="1">
                <a:latin typeface="Times New Roman"/>
                <a:cs typeface="Times New Roman"/>
              </a:rPr>
              <a:t>vertex </a:t>
            </a:r>
            <a:r>
              <a:rPr dirty="0" sz="1200" spc="-5" b="1">
                <a:latin typeface="Times New Roman"/>
                <a:cs typeface="Times New Roman"/>
              </a:rPr>
              <a:t>(</a:t>
            </a:r>
            <a:r>
              <a:rPr dirty="0" sz="1200" spc="-5" b="1" i="1">
                <a:latin typeface="Times New Roman"/>
                <a:cs typeface="Times New Roman"/>
              </a:rPr>
              <a:t>h</a:t>
            </a:r>
            <a:r>
              <a:rPr dirty="0" sz="1200" spc="-5" b="1">
                <a:latin typeface="Times New Roman"/>
                <a:cs typeface="Times New Roman"/>
              </a:rPr>
              <a:t>, </a:t>
            </a:r>
            <a:r>
              <a:rPr dirty="0" sz="1200" b="1" i="1">
                <a:latin typeface="Times New Roman"/>
                <a:cs typeface="Times New Roman"/>
              </a:rPr>
              <a:t>k</a:t>
            </a:r>
            <a:r>
              <a:rPr dirty="0" sz="1200" b="1">
                <a:latin typeface="Times New Roman"/>
                <a:cs typeface="Times New Roman"/>
              </a:rPr>
              <a:t>) </a:t>
            </a:r>
            <a:r>
              <a:rPr dirty="0" sz="1200" spc="-5" b="1" i="1">
                <a:latin typeface="Times New Roman"/>
                <a:cs typeface="Times New Roman"/>
              </a:rPr>
              <a:t>and </a:t>
            </a:r>
            <a:r>
              <a:rPr dirty="0" sz="1200" b="1" i="1">
                <a:latin typeface="Times New Roman"/>
                <a:cs typeface="Times New Roman"/>
              </a:rPr>
              <a:t>axis parallel </a:t>
            </a:r>
            <a:r>
              <a:rPr dirty="0" sz="1200" spc="-5" b="1" i="1">
                <a:latin typeface="Times New Roman"/>
                <a:cs typeface="Times New Roman"/>
              </a:rPr>
              <a:t>to</a:t>
            </a:r>
            <a:r>
              <a:rPr dirty="0" sz="1200" b="1" i="1">
                <a:latin typeface="Times New Roman"/>
                <a:cs typeface="Times New Roman"/>
              </a:rPr>
              <a:t> x-axis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59507" y="2313178"/>
            <a:ext cx="1346200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i="1">
                <a:latin typeface="Times New Roman"/>
                <a:cs typeface="Times New Roman"/>
              </a:rPr>
              <a:t>(y </a:t>
            </a:r>
            <a:r>
              <a:rPr dirty="0" sz="1200">
                <a:latin typeface="Arial"/>
                <a:cs typeface="Arial"/>
              </a:rPr>
              <a:t>− </a:t>
            </a:r>
            <a:r>
              <a:rPr dirty="0" sz="1200" spc="-5" i="1">
                <a:latin typeface="Times New Roman"/>
                <a:cs typeface="Times New Roman"/>
              </a:rPr>
              <a:t>k)</a:t>
            </a:r>
            <a:r>
              <a:rPr dirty="0" baseline="38194" sz="1200" spc="-7">
                <a:latin typeface="Times New Roman"/>
                <a:cs typeface="Times New Roman"/>
              </a:rPr>
              <a:t>2 </a:t>
            </a:r>
            <a:r>
              <a:rPr dirty="0" sz="1200">
                <a:latin typeface="Arial"/>
                <a:cs typeface="Arial"/>
              </a:rPr>
              <a:t>= </a:t>
            </a:r>
            <a:r>
              <a:rPr dirty="0" sz="1200">
                <a:latin typeface="Times New Roman"/>
                <a:cs typeface="Times New Roman"/>
              </a:rPr>
              <a:t>4</a:t>
            </a:r>
            <a:r>
              <a:rPr dirty="0" sz="1200" i="1">
                <a:latin typeface="Times New Roman"/>
                <a:cs typeface="Times New Roman"/>
              </a:rPr>
              <a:t>p(x </a:t>
            </a:r>
            <a:r>
              <a:rPr dirty="0" sz="1200">
                <a:latin typeface="Arial"/>
                <a:cs typeface="Arial"/>
              </a:rPr>
              <a:t>−</a:t>
            </a:r>
            <a:r>
              <a:rPr dirty="0" sz="1200" spc="-180">
                <a:latin typeface="Arial"/>
                <a:cs typeface="Arial"/>
              </a:rPr>
              <a:t> </a:t>
            </a:r>
            <a:r>
              <a:rPr dirty="0" sz="1200" spc="10" i="1">
                <a:latin typeface="Times New Roman"/>
                <a:cs typeface="Times New Roman"/>
              </a:rPr>
              <a:t>h)</a:t>
            </a:r>
            <a:endParaRPr sz="1200">
              <a:latin typeface="Times New Roman"/>
              <a:cs typeface="Times New Roman"/>
            </a:endParaRPr>
          </a:p>
          <a:p>
            <a:pPr marL="47625">
              <a:lnSpc>
                <a:spcPct val="100000"/>
              </a:lnSpc>
              <a:spcBef>
                <a:spcPts val="960"/>
              </a:spcBef>
            </a:pPr>
            <a:r>
              <a:rPr dirty="0" sz="1200" i="1">
                <a:latin typeface="Times New Roman"/>
                <a:cs typeface="Times New Roman"/>
              </a:rPr>
              <a:t>(y </a:t>
            </a:r>
            <a:r>
              <a:rPr dirty="0" sz="1200">
                <a:latin typeface="Arial"/>
                <a:cs typeface="Arial"/>
              </a:rPr>
              <a:t>− </a:t>
            </a:r>
            <a:r>
              <a:rPr dirty="0" sz="1200" spc="-5" i="1">
                <a:latin typeface="Times New Roman"/>
                <a:cs typeface="Times New Roman"/>
              </a:rPr>
              <a:t>k)</a:t>
            </a:r>
            <a:r>
              <a:rPr dirty="0" baseline="38194" sz="1200" spc="-7">
                <a:latin typeface="Times New Roman"/>
                <a:cs typeface="Times New Roman"/>
              </a:rPr>
              <a:t>2 </a:t>
            </a:r>
            <a:r>
              <a:rPr dirty="0" sz="1200">
                <a:latin typeface="Arial"/>
                <a:cs typeface="Arial"/>
              </a:rPr>
              <a:t>= </a:t>
            </a:r>
            <a:r>
              <a:rPr dirty="0" sz="1200" spc="-5">
                <a:latin typeface="Arial"/>
                <a:cs typeface="Arial"/>
              </a:rPr>
              <a:t>−</a:t>
            </a:r>
            <a:r>
              <a:rPr dirty="0" sz="1200" spc="-5">
                <a:latin typeface="Times New Roman"/>
                <a:cs typeface="Times New Roman"/>
              </a:rPr>
              <a:t>4</a:t>
            </a:r>
            <a:r>
              <a:rPr dirty="0" sz="1200" spc="-5" i="1">
                <a:latin typeface="Times New Roman"/>
                <a:cs typeface="Times New Roman"/>
              </a:rPr>
              <a:t>p(x </a:t>
            </a:r>
            <a:r>
              <a:rPr dirty="0" sz="1200">
                <a:latin typeface="Arial"/>
                <a:cs typeface="Arial"/>
              </a:rPr>
              <a:t>−</a:t>
            </a:r>
            <a:r>
              <a:rPr dirty="0" sz="1200" spc="-175">
                <a:latin typeface="Arial"/>
                <a:cs typeface="Arial"/>
              </a:rPr>
              <a:t> </a:t>
            </a:r>
            <a:r>
              <a:rPr dirty="0" sz="1200" spc="10" i="1">
                <a:latin typeface="Times New Roman"/>
                <a:cs typeface="Times New Roman"/>
              </a:rPr>
              <a:t>h)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72153" y="2313178"/>
            <a:ext cx="840740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[Opens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right]</a:t>
            </a:r>
            <a:endParaRPr sz="1200">
              <a:latin typeface="Times New Roman"/>
              <a:cs typeface="Times New Roman"/>
            </a:endParaRPr>
          </a:p>
          <a:p>
            <a:pPr marL="60960">
              <a:lnSpc>
                <a:spcPct val="100000"/>
              </a:lnSpc>
              <a:spcBef>
                <a:spcPts val="960"/>
              </a:spcBef>
            </a:pPr>
            <a:r>
              <a:rPr dirty="0" sz="1200" spc="-5">
                <a:latin typeface="Times New Roman"/>
                <a:cs typeface="Times New Roman"/>
              </a:rPr>
              <a:t>[Opens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left]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2872485"/>
            <a:ext cx="35858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 i="1">
                <a:latin typeface="Times New Roman"/>
                <a:cs typeface="Times New Roman"/>
              </a:rPr>
              <a:t>2- Parabolas with </a:t>
            </a:r>
            <a:r>
              <a:rPr dirty="0" sz="1200" spc="-5" b="1" i="1">
                <a:latin typeface="Times New Roman"/>
                <a:cs typeface="Times New Roman"/>
              </a:rPr>
              <a:t>vertex </a:t>
            </a:r>
            <a:r>
              <a:rPr dirty="0" sz="1200" spc="-5" b="1">
                <a:latin typeface="Times New Roman"/>
                <a:cs typeface="Times New Roman"/>
              </a:rPr>
              <a:t>(</a:t>
            </a:r>
            <a:r>
              <a:rPr dirty="0" sz="1200" spc="-5" b="1" i="1">
                <a:latin typeface="Times New Roman"/>
                <a:cs typeface="Times New Roman"/>
              </a:rPr>
              <a:t>h</a:t>
            </a:r>
            <a:r>
              <a:rPr dirty="0" sz="1200" spc="-5" b="1">
                <a:latin typeface="Times New Roman"/>
                <a:cs typeface="Times New Roman"/>
              </a:rPr>
              <a:t>, </a:t>
            </a:r>
            <a:r>
              <a:rPr dirty="0" sz="1200" b="1" i="1">
                <a:latin typeface="Times New Roman"/>
                <a:cs typeface="Times New Roman"/>
              </a:rPr>
              <a:t>k</a:t>
            </a:r>
            <a:r>
              <a:rPr dirty="0" sz="1200" b="1">
                <a:latin typeface="Times New Roman"/>
                <a:cs typeface="Times New Roman"/>
              </a:rPr>
              <a:t>) </a:t>
            </a:r>
            <a:r>
              <a:rPr dirty="0" sz="1200" spc="-5" b="1" i="1">
                <a:latin typeface="Times New Roman"/>
                <a:cs typeface="Times New Roman"/>
              </a:rPr>
              <a:t>and </a:t>
            </a:r>
            <a:r>
              <a:rPr dirty="0" sz="1200" b="1" i="1">
                <a:latin typeface="Times New Roman"/>
                <a:cs typeface="Times New Roman"/>
              </a:rPr>
              <a:t>axis parallel </a:t>
            </a:r>
            <a:r>
              <a:rPr dirty="0" sz="1200" spc="-5" b="1" i="1">
                <a:latin typeface="Times New Roman"/>
                <a:cs typeface="Times New Roman"/>
              </a:rPr>
              <a:t>to</a:t>
            </a:r>
            <a:r>
              <a:rPr dirty="0" sz="1200" spc="-20" b="1" i="1">
                <a:latin typeface="Times New Roman"/>
                <a:cs typeface="Times New Roman"/>
              </a:rPr>
              <a:t> </a:t>
            </a:r>
            <a:r>
              <a:rPr dirty="0" sz="1200" spc="-5" b="1" i="1">
                <a:latin typeface="Times New Roman"/>
                <a:cs typeface="Times New Roman"/>
              </a:rPr>
              <a:t>y-axis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45791" y="3125469"/>
            <a:ext cx="1308735" cy="513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73025">
              <a:lnSpc>
                <a:spcPct val="100000"/>
              </a:lnSpc>
              <a:spcBef>
                <a:spcPts val="100"/>
              </a:spcBef>
            </a:pPr>
            <a:r>
              <a:rPr dirty="0" sz="1200" i="1">
                <a:latin typeface="Times New Roman"/>
                <a:cs typeface="Times New Roman"/>
              </a:rPr>
              <a:t>(x </a:t>
            </a:r>
            <a:r>
              <a:rPr dirty="0" sz="1200">
                <a:latin typeface="Arial"/>
                <a:cs typeface="Arial"/>
              </a:rPr>
              <a:t>− </a:t>
            </a:r>
            <a:r>
              <a:rPr dirty="0" sz="1200" spc="-5" i="1">
                <a:latin typeface="Times New Roman"/>
                <a:cs typeface="Times New Roman"/>
              </a:rPr>
              <a:t>h)</a:t>
            </a:r>
            <a:r>
              <a:rPr dirty="0" baseline="38194" sz="1200" spc="-7">
                <a:latin typeface="Times New Roman"/>
                <a:cs typeface="Times New Roman"/>
              </a:rPr>
              <a:t>2  </a:t>
            </a:r>
            <a:r>
              <a:rPr dirty="0" sz="1200">
                <a:latin typeface="Arial"/>
                <a:cs typeface="Arial"/>
              </a:rPr>
              <a:t>= </a:t>
            </a:r>
            <a:r>
              <a:rPr dirty="0" sz="1200" spc="-5">
                <a:latin typeface="Times New Roman"/>
                <a:cs typeface="Times New Roman"/>
              </a:rPr>
              <a:t>4</a:t>
            </a:r>
            <a:r>
              <a:rPr dirty="0" sz="1200" spc="-5" i="1">
                <a:latin typeface="Times New Roman"/>
                <a:cs typeface="Times New Roman"/>
              </a:rPr>
              <a:t>p(y </a:t>
            </a:r>
            <a:r>
              <a:rPr dirty="0" sz="1200">
                <a:latin typeface="Arial"/>
                <a:cs typeface="Arial"/>
              </a:rPr>
              <a:t>−</a:t>
            </a:r>
            <a:r>
              <a:rPr dirty="0" sz="1200" spc="-185">
                <a:latin typeface="Arial"/>
                <a:cs typeface="Arial"/>
              </a:rPr>
              <a:t> </a:t>
            </a:r>
            <a:r>
              <a:rPr dirty="0" sz="1200" spc="5" i="1">
                <a:latin typeface="Times New Roman"/>
                <a:cs typeface="Times New Roman"/>
              </a:rPr>
              <a:t>k)</a:t>
            </a: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960"/>
              </a:spcBef>
            </a:pPr>
            <a:r>
              <a:rPr dirty="0" sz="1200" i="1">
                <a:latin typeface="Times New Roman"/>
                <a:cs typeface="Times New Roman"/>
              </a:rPr>
              <a:t>(x </a:t>
            </a:r>
            <a:r>
              <a:rPr dirty="0" sz="1200">
                <a:latin typeface="Arial"/>
                <a:cs typeface="Arial"/>
              </a:rPr>
              <a:t>− </a:t>
            </a:r>
            <a:r>
              <a:rPr dirty="0" sz="1200" spc="-5" i="1">
                <a:latin typeface="Times New Roman"/>
                <a:cs typeface="Times New Roman"/>
              </a:rPr>
              <a:t>h)</a:t>
            </a:r>
            <a:r>
              <a:rPr dirty="0" baseline="38194" sz="1200" spc="-7">
                <a:latin typeface="Times New Roman"/>
                <a:cs typeface="Times New Roman"/>
              </a:rPr>
              <a:t>2  </a:t>
            </a:r>
            <a:r>
              <a:rPr dirty="0" sz="1200">
                <a:latin typeface="Arial"/>
                <a:cs typeface="Arial"/>
              </a:rPr>
              <a:t>= −</a:t>
            </a:r>
            <a:r>
              <a:rPr dirty="0" sz="1200">
                <a:latin typeface="Times New Roman"/>
                <a:cs typeface="Times New Roman"/>
              </a:rPr>
              <a:t>4</a:t>
            </a:r>
            <a:r>
              <a:rPr dirty="0" sz="1200" i="1">
                <a:latin typeface="Times New Roman"/>
                <a:cs typeface="Times New Roman"/>
              </a:rPr>
              <a:t>p(y </a:t>
            </a:r>
            <a:r>
              <a:rPr dirty="0" sz="1200">
                <a:latin typeface="Arial"/>
                <a:cs typeface="Arial"/>
              </a:rPr>
              <a:t>−</a:t>
            </a:r>
            <a:r>
              <a:rPr dirty="0" sz="1200" spc="-210">
                <a:latin typeface="Arial"/>
                <a:cs typeface="Arial"/>
              </a:rPr>
              <a:t> </a:t>
            </a:r>
            <a:r>
              <a:rPr dirty="0" sz="1200" spc="5" i="1">
                <a:latin typeface="Times New Roman"/>
                <a:cs typeface="Times New Roman"/>
              </a:rPr>
              <a:t>k)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34053" y="3125469"/>
            <a:ext cx="893444" cy="513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23495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[Opens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up]</a:t>
            </a: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960"/>
              </a:spcBef>
            </a:pPr>
            <a:r>
              <a:rPr dirty="0" sz="1200" spc="-5">
                <a:latin typeface="Times New Roman"/>
                <a:cs typeface="Times New Roman"/>
              </a:rPr>
              <a:t>[Opens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down]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2004" y="3685159"/>
            <a:ext cx="38112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 i="1">
                <a:latin typeface="Times New Roman"/>
                <a:cs typeface="Times New Roman"/>
              </a:rPr>
              <a:t>3- Ellipse with </a:t>
            </a:r>
            <a:r>
              <a:rPr dirty="0" sz="1200" spc="-5" b="1" i="1">
                <a:latin typeface="Times New Roman"/>
                <a:cs typeface="Times New Roman"/>
              </a:rPr>
              <a:t>center </a:t>
            </a:r>
            <a:r>
              <a:rPr dirty="0" sz="1200" spc="-5" b="1">
                <a:latin typeface="Times New Roman"/>
                <a:cs typeface="Times New Roman"/>
              </a:rPr>
              <a:t>(</a:t>
            </a:r>
            <a:r>
              <a:rPr dirty="0" sz="1200" spc="-5" b="1" i="1">
                <a:latin typeface="Times New Roman"/>
                <a:cs typeface="Times New Roman"/>
              </a:rPr>
              <a:t>h</a:t>
            </a:r>
            <a:r>
              <a:rPr dirty="0" sz="1200" spc="-5" b="1">
                <a:latin typeface="Times New Roman"/>
                <a:cs typeface="Times New Roman"/>
              </a:rPr>
              <a:t>, </a:t>
            </a:r>
            <a:r>
              <a:rPr dirty="0" sz="1200" b="1" i="1">
                <a:latin typeface="Times New Roman"/>
                <a:cs typeface="Times New Roman"/>
              </a:rPr>
              <a:t>k</a:t>
            </a:r>
            <a:r>
              <a:rPr dirty="0" sz="1200" b="1">
                <a:latin typeface="Times New Roman"/>
                <a:cs typeface="Times New Roman"/>
              </a:rPr>
              <a:t>) </a:t>
            </a:r>
            <a:r>
              <a:rPr dirty="0" sz="1200" spc="-5" b="1" i="1">
                <a:latin typeface="Times New Roman"/>
                <a:cs typeface="Times New Roman"/>
              </a:rPr>
              <a:t>and </a:t>
            </a:r>
            <a:r>
              <a:rPr dirty="0" sz="1200" b="1" i="1">
                <a:latin typeface="Times New Roman"/>
                <a:cs typeface="Times New Roman"/>
              </a:rPr>
              <a:t>major axis </a:t>
            </a:r>
            <a:r>
              <a:rPr dirty="0" sz="1200" spc="-5" b="1" i="1">
                <a:latin typeface="Times New Roman"/>
                <a:cs typeface="Times New Roman"/>
              </a:rPr>
              <a:t>parallel </a:t>
            </a:r>
            <a:r>
              <a:rPr dirty="0" sz="1200" b="1" i="1">
                <a:latin typeface="Times New Roman"/>
                <a:cs typeface="Times New Roman"/>
              </a:rPr>
              <a:t>to</a:t>
            </a:r>
            <a:r>
              <a:rPr dirty="0" sz="1200" spc="-30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x-axis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813939" y="4103242"/>
            <a:ext cx="417830" cy="0"/>
          </a:xfrm>
          <a:custGeom>
            <a:avLst/>
            <a:gdLst/>
            <a:ahLst/>
            <a:cxnLst/>
            <a:rect l="l" t="t" r="r" b="b"/>
            <a:pathLst>
              <a:path w="417830" h="0">
                <a:moveTo>
                  <a:pt x="0" y="0"/>
                </a:moveTo>
                <a:lnTo>
                  <a:pt x="417575" y="0"/>
                </a:lnTo>
              </a:path>
            </a:pathLst>
          </a:custGeom>
          <a:ln w="12191">
            <a:solidFill>
              <a:srgbClr val="221F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936875" y="4066159"/>
            <a:ext cx="7937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43255" algn="l"/>
              </a:tabLst>
            </a:pPr>
            <a:r>
              <a:rPr dirty="0" baseline="-16666" sz="1500" spc="52">
                <a:solidFill>
                  <a:srgbClr val="221F1F"/>
                </a:solidFill>
                <a:latin typeface="DejaVu Serif"/>
                <a:cs typeface="DejaVu Serif"/>
              </a:rPr>
              <a:t>𝒂</a:t>
            </a:r>
            <a:r>
              <a:rPr dirty="0" sz="800">
                <a:solidFill>
                  <a:srgbClr val="221F1F"/>
                </a:solidFill>
                <a:latin typeface="DejaVu Serif"/>
                <a:cs typeface="DejaVu Serif"/>
              </a:rPr>
              <a:t>𝟐</a:t>
            </a:r>
            <a:r>
              <a:rPr dirty="0" sz="800">
                <a:solidFill>
                  <a:srgbClr val="221F1F"/>
                </a:solidFill>
                <a:latin typeface="DejaVu Serif"/>
                <a:cs typeface="DejaVu Serif"/>
              </a:rPr>
              <a:t>	</a:t>
            </a:r>
            <a:r>
              <a:rPr dirty="0" baseline="-16666" sz="1500">
                <a:solidFill>
                  <a:srgbClr val="221F1F"/>
                </a:solidFill>
                <a:latin typeface="DejaVu Serif"/>
                <a:cs typeface="DejaVu Serif"/>
              </a:rPr>
              <a:t>𝒃</a:t>
            </a:r>
            <a:r>
              <a:rPr dirty="0" sz="800">
                <a:solidFill>
                  <a:srgbClr val="221F1F"/>
                </a:solidFill>
                <a:latin typeface="DejaVu Serif"/>
                <a:cs typeface="DejaVu Serif"/>
              </a:rPr>
              <a:t>𝟐</a:t>
            </a:r>
            <a:endParaRPr sz="800">
              <a:latin typeface="DejaVu Serif"/>
              <a:cs typeface="DejaVu Serif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443351" y="4103242"/>
            <a:ext cx="417830" cy="0"/>
          </a:xfrm>
          <a:custGeom>
            <a:avLst/>
            <a:gdLst/>
            <a:ahLst/>
            <a:cxnLst/>
            <a:rect l="l" t="t" r="r" b="b"/>
            <a:pathLst>
              <a:path w="417829" h="0">
                <a:moveTo>
                  <a:pt x="0" y="0"/>
                </a:moveTo>
                <a:lnTo>
                  <a:pt x="417575" y="0"/>
                </a:lnTo>
              </a:path>
            </a:pathLst>
          </a:custGeom>
          <a:ln w="12191">
            <a:solidFill>
              <a:srgbClr val="221F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801239" y="3857370"/>
            <a:ext cx="14033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00" spc="-10">
                <a:solidFill>
                  <a:srgbClr val="221F1F"/>
                </a:solidFill>
                <a:latin typeface="DejaVu Serif"/>
                <a:cs typeface="DejaVu Serif"/>
              </a:rPr>
              <a:t>(𝒙−𝒉)</a:t>
            </a:r>
            <a:r>
              <a:rPr dirty="0" baseline="24305" sz="1200" spc="-15">
                <a:solidFill>
                  <a:srgbClr val="221F1F"/>
                </a:solidFill>
                <a:latin typeface="DejaVu Serif"/>
                <a:cs typeface="DejaVu Serif"/>
              </a:rPr>
              <a:t>𝟐 </a:t>
            </a:r>
            <a:r>
              <a:rPr dirty="0" baseline="-33730" sz="2100" spc="-187">
                <a:solidFill>
                  <a:srgbClr val="221F1F"/>
                </a:solidFill>
                <a:latin typeface="DejaVu Serif"/>
                <a:cs typeface="DejaVu Serif"/>
              </a:rPr>
              <a:t>+ </a:t>
            </a:r>
            <a:r>
              <a:rPr dirty="0" sz="1000" spc="-15">
                <a:solidFill>
                  <a:srgbClr val="221F1F"/>
                </a:solidFill>
                <a:latin typeface="DejaVu Serif"/>
                <a:cs typeface="DejaVu Serif"/>
              </a:rPr>
              <a:t>(𝒚−𝒌)</a:t>
            </a:r>
            <a:r>
              <a:rPr dirty="0" baseline="24305" sz="1200" spc="-22">
                <a:solidFill>
                  <a:srgbClr val="221F1F"/>
                </a:solidFill>
                <a:latin typeface="DejaVu Serif"/>
                <a:cs typeface="DejaVu Serif"/>
              </a:rPr>
              <a:t>𝟐 </a:t>
            </a:r>
            <a:r>
              <a:rPr dirty="0" baseline="-33730" sz="2100" spc="-187">
                <a:solidFill>
                  <a:srgbClr val="221F1F"/>
                </a:solidFill>
                <a:latin typeface="DejaVu Serif"/>
                <a:cs typeface="DejaVu Serif"/>
              </a:rPr>
              <a:t>=</a:t>
            </a:r>
            <a:r>
              <a:rPr dirty="0" baseline="-33730" sz="2100" spc="-502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baseline="-33730" sz="2100" spc="-172">
                <a:solidFill>
                  <a:srgbClr val="221F1F"/>
                </a:solidFill>
                <a:latin typeface="DejaVu Serif"/>
                <a:cs typeface="DejaVu Serif"/>
              </a:rPr>
              <a:t>1</a:t>
            </a:r>
            <a:endParaRPr baseline="-33730" sz="2100">
              <a:latin typeface="DejaVu Serif"/>
              <a:cs typeface="DejaVu Serif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531233" y="3988434"/>
            <a:ext cx="4413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"/>
                <a:cs typeface="Arial"/>
              </a:rPr>
              <a:t>[</a:t>
            </a:r>
            <a:r>
              <a:rPr dirty="0" sz="1200" i="1">
                <a:latin typeface="Times New Roman"/>
                <a:cs typeface="Times New Roman"/>
              </a:rPr>
              <a:t>b &lt;</a:t>
            </a:r>
            <a:r>
              <a:rPr dirty="0" sz="1200" spc="-95" i="1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a</a:t>
            </a:r>
            <a:r>
              <a:rPr dirty="0" sz="1200">
                <a:latin typeface="Arial"/>
                <a:cs typeface="Arial"/>
              </a:rPr>
              <a:t>]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02004" y="4261230"/>
            <a:ext cx="380237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 i="1">
                <a:latin typeface="Times New Roman"/>
                <a:cs typeface="Times New Roman"/>
              </a:rPr>
              <a:t>4- Ellipse with </a:t>
            </a:r>
            <a:r>
              <a:rPr dirty="0" sz="1200" spc="-5" b="1" i="1">
                <a:latin typeface="Times New Roman"/>
                <a:cs typeface="Times New Roman"/>
              </a:rPr>
              <a:t>center </a:t>
            </a:r>
            <a:r>
              <a:rPr dirty="0" sz="1200" spc="-5" b="1">
                <a:latin typeface="Times New Roman"/>
                <a:cs typeface="Times New Roman"/>
              </a:rPr>
              <a:t>(</a:t>
            </a:r>
            <a:r>
              <a:rPr dirty="0" sz="1200" spc="-5" b="1" i="1">
                <a:latin typeface="Times New Roman"/>
                <a:cs typeface="Times New Roman"/>
              </a:rPr>
              <a:t>h</a:t>
            </a:r>
            <a:r>
              <a:rPr dirty="0" sz="1200" spc="-5" b="1">
                <a:latin typeface="Times New Roman"/>
                <a:cs typeface="Times New Roman"/>
              </a:rPr>
              <a:t>, </a:t>
            </a:r>
            <a:r>
              <a:rPr dirty="0" sz="1200" b="1" i="1">
                <a:latin typeface="Times New Roman"/>
                <a:cs typeface="Times New Roman"/>
              </a:rPr>
              <a:t>k</a:t>
            </a:r>
            <a:r>
              <a:rPr dirty="0" sz="1200" b="1">
                <a:latin typeface="Times New Roman"/>
                <a:cs typeface="Times New Roman"/>
              </a:rPr>
              <a:t>) </a:t>
            </a:r>
            <a:r>
              <a:rPr dirty="0" sz="1200" spc="-5" b="1" i="1">
                <a:latin typeface="Times New Roman"/>
                <a:cs typeface="Times New Roman"/>
              </a:rPr>
              <a:t>and </a:t>
            </a:r>
            <a:r>
              <a:rPr dirty="0" sz="1200" b="1" i="1">
                <a:latin typeface="Times New Roman"/>
                <a:cs typeface="Times New Roman"/>
              </a:rPr>
              <a:t>major axis </a:t>
            </a:r>
            <a:r>
              <a:rPr dirty="0" sz="1200" spc="-5" b="1" i="1">
                <a:latin typeface="Times New Roman"/>
                <a:cs typeface="Times New Roman"/>
              </a:rPr>
              <a:t>parallel </a:t>
            </a:r>
            <a:r>
              <a:rPr dirty="0" sz="1200" b="1" i="1">
                <a:latin typeface="Times New Roman"/>
                <a:cs typeface="Times New Roman"/>
              </a:rPr>
              <a:t>to</a:t>
            </a:r>
            <a:r>
              <a:rPr dirty="0" sz="1200" spc="-5" b="1" i="1">
                <a:latin typeface="Times New Roman"/>
                <a:cs typeface="Times New Roman"/>
              </a:rPr>
              <a:t> y-axis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813939" y="4680839"/>
            <a:ext cx="417830" cy="0"/>
          </a:xfrm>
          <a:custGeom>
            <a:avLst/>
            <a:gdLst/>
            <a:ahLst/>
            <a:cxnLst/>
            <a:rect l="l" t="t" r="r" b="b"/>
            <a:pathLst>
              <a:path w="417830" h="0">
                <a:moveTo>
                  <a:pt x="0" y="0"/>
                </a:moveTo>
                <a:lnTo>
                  <a:pt x="417575" y="0"/>
                </a:lnTo>
              </a:path>
            </a:pathLst>
          </a:custGeom>
          <a:ln w="12191">
            <a:solidFill>
              <a:srgbClr val="221F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2936875" y="4643754"/>
            <a:ext cx="7937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43255" algn="l"/>
              </a:tabLst>
            </a:pPr>
            <a:r>
              <a:rPr dirty="0" baseline="-16666" sz="1500" spc="52">
                <a:solidFill>
                  <a:srgbClr val="221F1F"/>
                </a:solidFill>
                <a:latin typeface="DejaVu Serif"/>
                <a:cs typeface="DejaVu Serif"/>
              </a:rPr>
              <a:t>𝒂</a:t>
            </a:r>
            <a:r>
              <a:rPr dirty="0" sz="800">
                <a:solidFill>
                  <a:srgbClr val="221F1F"/>
                </a:solidFill>
                <a:latin typeface="DejaVu Serif"/>
                <a:cs typeface="DejaVu Serif"/>
              </a:rPr>
              <a:t>𝟐</a:t>
            </a:r>
            <a:r>
              <a:rPr dirty="0" sz="800">
                <a:solidFill>
                  <a:srgbClr val="221F1F"/>
                </a:solidFill>
                <a:latin typeface="DejaVu Serif"/>
                <a:cs typeface="DejaVu Serif"/>
              </a:rPr>
              <a:t>	</a:t>
            </a:r>
            <a:r>
              <a:rPr dirty="0" baseline="-16666" sz="1500">
                <a:solidFill>
                  <a:srgbClr val="221F1F"/>
                </a:solidFill>
                <a:latin typeface="DejaVu Serif"/>
                <a:cs typeface="DejaVu Serif"/>
              </a:rPr>
              <a:t>𝒃</a:t>
            </a:r>
            <a:r>
              <a:rPr dirty="0" sz="800">
                <a:solidFill>
                  <a:srgbClr val="221F1F"/>
                </a:solidFill>
                <a:latin typeface="DejaVu Serif"/>
                <a:cs typeface="DejaVu Serif"/>
              </a:rPr>
              <a:t>𝟐</a:t>
            </a:r>
            <a:endParaRPr sz="800">
              <a:latin typeface="DejaVu Serif"/>
              <a:cs typeface="DejaVu Serif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443351" y="4680839"/>
            <a:ext cx="417830" cy="0"/>
          </a:xfrm>
          <a:custGeom>
            <a:avLst/>
            <a:gdLst/>
            <a:ahLst/>
            <a:cxnLst/>
            <a:rect l="l" t="t" r="r" b="b"/>
            <a:pathLst>
              <a:path w="417829" h="0">
                <a:moveTo>
                  <a:pt x="0" y="0"/>
                </a:moveTo>
                <a:lnTo>
                  <a:pt x="417575" y="0"/>
                </a:lnTo>
              </a:path>
            </a:pathLst>
          </a:custGeom>
          <a:ln w="12191">
            <a:solidFill>
              <a:srgbClr val="221F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2801239" y="4434966"/>
            <a:ext cx="14033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00" spc="-10">
                <a:solidFill>
                  <a:srgbClr val="221F1F"/>
                </a:solidFill>
                <a:latin typeface="DejaVu Serif"/>
                <a:cs typeface="DejaVu Serif"/>
              </a:rPr>
              <a:t>(𝒚−𝒌)</a:t>
            </a:r>
            <a:r>
              <a:rPr dirty="0" baseline="24305" sz="1200" spc="-15">
                <a:solidFill>
                  <a:srgbClr val="221F1F"/>
                </a:solidFill>
                <a:latin typeface="DejaVu Serif"/>
                <a:cs typeface="DejaVu Serif"/>
              </a:rPr>
              <a:t>𝟐 </a:t>
            </a:r>
            <a:r>
              <a:rPr dirty="0" baseline="-33730" sz="2100" spc="-187">
                <a:solidFill>
                  <a:srgbClr val="221F1F"/>
                </a:solidFill>
                <a:latin typeface="DejaVu Serif"/>
                <a:cs typeface="DejaVu Serif"/>
              </a:rPr>
              <a:t>+ </a:t>
            </a:r>
            <a:r>
              <a:rPr dirty="0" sz="1000" spc="-15">
                <a:solidFill>
                  <a:srgbClr val="221F1F"/>
                </a:solidFill>
                <a:latin typeface="DejaVu Serif"/>
                <a:cs typeface="DejaVu Serif"/>
              </a:rPr>
              <a:t>(𝒙−𝒉)</a:t>
            </a:r>
            <a:r>
              <a:rPr dirty="0" baseline="24305" sz="1200" spc="-22">
                <a:solidFill>
                  <a:srgbClr val="221F1F"/>
                </a:solidFill>
                <a:latin typeface="DejaVu Serif"/>
                <a:cs typeface="DejaVu Serif"/>
              </a:rPr>
              <a:t>𝟐 </a:t>
            </a:r>
            <a:r>
              <a:rPr dirty="0" baseline="-33730" sz="2100" spc="-187">
                <a:solidFill>
                  <a:srgbClr val="221F1F"/>
                </a:solidFill>
                <a:latin typeface="DejaVu Serif"/>
                <a:cs typeface="DejaVu Serif"/>
              </a:rPr>
              <a:t>=</a:t>
            </a:r>
            <a:r>
              <a:rPr dirty="0" baseline="-33730" sz="2100" spc="-494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baseline="-33730" sz="2100" spc="-172">
                <a:solidFill>
                  <a:srgbClr val="221F1F"/>
                </a:solidFill>
                <a:latin typeface="DejaVu Serif"/>
                <a:cs typeface="DejaVu Serif"/>
              </a:rPr>
              <a:t>1</a:t>
            </a:r>
            <a:endParaRPr baseline="-33730" sz="2100">
              <a:latin typeface="DejaVu Serif"/>
              <a:cs typeface="DejaVu Serif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531233" y="4566030"/>
            <a:ext cx="4413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"/>
                <a:cs typeface="Arial"/>
              </a:rPr>
              <a:t>[</a:t>
            </a:r>
            <a:r>
              <a:rPr dirty="0" sz="1200" i="1">
                <a:latin typeface="Times New Roman"/>
                <a:cs typeface="Times New Roman"/>
              </a:rPr>
              <a:t>b &lt;</a:t>
            </a:r>
            <a:r>
              <a:rPr dirty="0" sz="1200" spc="-95" i="1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a</a:t>
            </a:r>
            <a:r>
              <a:rPr dirty="0" sz="1200">
                <a:latin typeface="Arial"/>
                <a:cs typeface="Arial"/>
              </a:rPr>
              <a:t>]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02004" y="4838827"/>
            <a:ext cx="39808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 i="1">
                <a:latin typeface="Times New Roman"/>
                <a:cs typeface="Times New Roman"/>
              </a:rPr>
              <a:t>5- </a:t>
            </a:r>
            <a:r>
              <a:rPr dirty="0" sz="1200" spc="-5" b="1" i="1">
                <a:latin typeface="Times New Roman"/>
                <a:cs typeface="Times New Roman"/>
              </a:rPr>
              <a:t>Hyperbola </a:t>
            </a:r>
            <a:r>
              <a:rPr dirty="0" sz="1200" b="1" i="1">
                <a:latin typeface="Times New Roman"/>
                <a:cs typeface="Times New Roman"/>
              </a:rPr>
              <a:t>with </a:t>
            </a:r>
            <a:r>
              <a:rPr dirty="0" sz="1200" spc="-5" b="1" i="1">
                <a:latin typeface="Times New Roman"/>
                <a:cs typeface="Times New Roman"/>
              </a:rPr>
              <a:t>center </a:t>
            </a:r>
            <a:r>
              <a:rPr dirty="0" sz="1200" spc="-5" b="1">
                <a:latin typeface="Times New Roman"/>
                <a:cs typeface="Times New Roman"/>
              </a:rPr>
              <a:t>(</a:t>
            </a:r>
            <a:r>
              <a:rPr dirty="0" sz="1200" spc="-5" b="1" i="1">
                <a:latin typeface="Times New Roman"/>
                <a:cs typeface="Times New Roman"/>
              </a:rPr>
              <a:t>h</a:t>
            </a:r>
            <a:r>
              <a:rPr dirty="0" sz="1200" spc="-5" b="1">
                <a:latin typeface="Times New Roman"/>
                <a:cs typeface="Times New Roman"/>
              </a:rPr>
              <a:t>, </a:t>
            </a:r>
            <a:r>
              <a:rPr dirty="0" sz="1200" b="1" i="1">
                <a:latin typeface="Times New Roman"/>
                <a:cs typeface="Times New Roman"/>
              </a:rPr>
              <a:t>k</a:t>
            </a:r>
            <a:r>
              <a:rPr dirty="0" sz="1200" b="1">
                <a:latin typeface="Times New Roman"/>
                <a:cs typeface="Times New Roman"/>
              </a:rPr>
              <a:t>) </a:t>
            </a:r>
            <a:r>
              <a:rPr dirty="0" sz="1200" spc="-5" b="1" i="1">
                <a:latin typeface="Times New Roman"/>
                <a:cs typeface="Times New Roman"/>
              </a:rPr>
              <a:t>and focal </a:t>
            </a:r>
            <a:r>
              <a:rPr dirty="0" sz="1200" b="1" i="1">
                <a:latin typeface="Times New Roman"/>
                <a:cs typeface="Times New Roman"/>
              </a:rPr>
              <a:t>axis parallel to</a:t>
            </a:r>
            <a:r>
              <a:rPr dirty="0" sz="1200" spc="15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x-axis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037967" y="5283580"/>
            <a:ext cx="563880" cy="0"/>
          </a:xfrm>
          <a:custGeom>
            <a:avLst/>
            <a:gdLst/>
            <a:ahLst/>
            <a:cxnLst/>
            <a:rect l="l" t="t" r="r" b="b"/>
            <a:pathLst>
              <a:path w="563879" h="0">
                <a:moveTo>
                  <a:pt x="0" y="0"/>
                </a:moveTo>
                <a:lnTo>
                  <a:pt x="563880" y="0"/>
                </a:lnTo>
              </a:path>
            </a:pathLst>
          </a:custGeom>
          <a:ln w="10667">
            <a:solidFill>
              <a:srgbClr val="221F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3025267" y="5046090"/>
            <a:ext cx="13284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56285" algn="l"/>
              </a:tabLst>
            </a:pPr>
            <a:r>
              <a:rPr dirty="0" sz="1200">
                <a:solidFill>
                  <a:srgbClr val="221F1F"/>
                </a:solidFill>
                <a:latin typeface="DejaVu Serif"/>
                <a:cs typeface="DejaVu Serif"/>
              </a:rPr>
              <a:t>(𝒙</a:t>
            </a:r>
            <a:r>
              <a:rPr dirty="0" sz="1200" spc="-130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− </a:t>
            </a:r>
            <a:r>
              <a:rPr dirty="0" sz="1200" spc="20">
                <a:solidFill>
                  <a:srgbClr val="221F1F"/>
                </a:solidFill>
                <a:latin typeface="DejaVu Serif"/>
                <a:cs typeface="DejaVu Serif"/>
              </a:rPr>
              <a:t>𝒉)</a:t>
            </a:r>
            <a:r>
              <a:rPr dirty="0" baseline="29411" sz="1275" spc="30">
                <a:solidFill>
                  <a:srgbClr val="221F1F"/>
                </a:solidFill>
                <a:latin typeface="DejaVu Serif"/>
                <a:cs typeface="DejaVu Serif"/>
              </a:rPr>
              <a:t>𝟐	</a:t>
            </a:r>
            <a:r>
              <a:rPr dirty="0" sz="1200" spc="15">
                <a:solidFill>
                  <a:srgbClr val="221F1F"/>
                </a:solidFill>
                <a:latin typeface="DejaVu Serif"/>
                <a:cs typeface="DejaVu Serif"/>
              </a:rPr>
              <a:t>(𝒚</a:t>
            </a:r>
            <a:r>
              <a:rPr dirty="0" sz="1200" spc="-190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− </a:t>
            </a:r>
            <a:r>
              <a:rPr dirty="0" sz="1200" spc="10">
                <a:solidFill>
                  <a:srgbClr val="221F1F"/>
                </a:solidFill>
                <a:latin typeface="DejaVu Serif"/>
                <a:cs typeface="DejaVu Serif"/>
              </a:rPr>
              <a:t>𝒌)</a:t>
            </a:r>
            <a:r>
              <a:rPr dirty="0" baseline="29411" sz="1275" spc="15">
                <a:solidFill>
                  <a:srgbClr val="221F1F"/>
                </a:solidFill>
                <a:latin typeface="DejaVu Serif"/>
                <a:cs typeface="DejaVu Serif"/>
              </a:rPr>
              <a:t>𝟐</a:t>
            </a:r>
            <a:endParaRPr baseline="29411" sz="1275">
              <a:latin typeface="DejaVu Serif"/>
              <a:cs typeface="DejaVu Serif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223386" y="5218303"/>
            <a:ext cx="9302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59460" algn="l"/>
              </a:tabLst>
            </a:pPr>
            <a:r>
              <a:rPr dirty="0" baseline="-16203" sz="1800" spc="52">
                <a:solidFill>
                  <a:srgbClr val="221F1F"/>
                </a:solidFill>
                <a:latin typeface="DejaVu Serif"/>
                <a:cs typeface="DejaVu Serif"/>
              </a:rPr>
              <a:t>𝒂</a:t>
            </a:r>
            <a:r>
              <a:rPr dirty="0" sz="850" spc="-5">
                <a:solidFill>
                  <a:srgbClr val="221F1F"/>
                </a:solidFill>
                <a:latin typeface="DejaVu Serif"/>
                <a:cs typeface="DejaVu Serif"/>
              </a:rPr>
              <a:t>𝟐</a:t>
            </a:r>
            <a:r>
              <a:rPr dirty="0" sz="850">
                <a:solidFill>
                  <a:srgbClr val="221F1F"/>
                </a:solidFill>
                <a:latin typeface="DejaVu Serif"/>
                <a:cs typeface="DejaVu Serif"/>
              </a:rPr>
              <a:t>	</a:t>
            </a:r>
            <a:r>
              <a:rPr dirty="0" baseline="-16203" sz="1800" spc="15">
                <a:solidFill>
                  <a:srgbClr val="221F1F"/>
                </a:solidFill>
                <a:latin typeface="DejaVu Serif"/>
                <a:cs typeface="DejaVu Serif"/>
              </a:rPr>
              <a:t>𝒃</a:t>
            </a:r>
            <a:r>
              <a:rPr dirty="0" sz="850" spc="-5">
                <a:solidFill>
                  <a:srgbClr val="221F1F"/>
                </a:solidFill>
                <a:latin typeface="DejaVu Serif"/>
                <a:cs typeface="DejaVu Serif"/>
              </a:rPr>
              <a:t>𝟐</a:t>
            </a:r>
            <a:endParaRPr sz="850">
              <a:latin typeface="DejaVu Serif"/>
              <a:cs typeface="DejaVu Serif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781678" y="5283580"/>
            <a:ext cx="564515" cy="0"/>
          </a:xfrm>
          <a:custGeom>
            <a:avLst/>
            <a:gdLst/>
            <a:ahLst/>
            <a:cxnLst/>
            <a:rect l="l" t="t" r="r" b="b"/>
            <a:pathLst>
              <a:path w="564514" h="0">
                <a:moveTo>
                  <a:pt x="0" y="0"/>
                </a:moveTo>
                <a:lnTo>
                  <a:pt x="564184" y="0"/>
                </a:lnTo>
              </a:path>
            </a:pathLst>
          </a:custGeom>
          <a:ln w="10667">
            <a:solidFill>
              <a:srgbClr val="221F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3622675" y="5161915"/>
            <a:ext cx="10255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65175" algn="l"/>
              </a:tabLst>
            </a:pP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−	=</a:t>
            </a:r>
            <a:r>
              <a:rPr dirty="0" sz="1200" spc="-130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DejaVu Serif"/>
                <a:cs typeface="DejaVu Serif"/>
              </a:rPr>
              <a:t>𝟏</a:t>
            </a:r>
            <a:endParaRPr sz="1200">
              <a:latin typeface="DejaVu Serif"/>
              <a:cs typeface="DejaVu Serif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902004" y="5436234"/>
            <a:ext cx="39712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 i="1">
                <a:latin typeface="Times New Roman"/>
                <a:cs typeface="Times New Roman"/>
              </a:rPr>
              <a:t>6- </a:t>
            </a:r>
            <a:r>
              <a:rPr dirty="0" sz="1200" spc="-5" b="1" i="1">
                <a:latin typeface="Times New Roman"/>
                <a:cs typeface="Times New Roman"/>
              </a:rPr>
              <a:t>Hyperbola </a:t>
            </a:r>
            <a:r>
              <a:rPr dirty="0" sz="1200" b="1" i="1">
                <a:latin typeface="Times New Roman"/>
                <a:cs typeface="Times New Roman"/>
              </a:rPr>
              <a:t>with </a:t>
            </a:r>
            <a:r>
              <a:rPr dirty="0" sz="1200" spc="-5" b="1" i="1">
                <a:latin typeface="Times New Roman"/>
                <a:cs typeface="Times New Roman"/>
              </a:rPr>
              <a:t>center </a:t>
            </a:r>
            <a:r>
              <a:rPr dirty="0" sz="1200" spc="-5" b="1">
                <a:latin typeface="Times New Roman"/>
                <a:cs typeface="Times New Roman"/>
              </a:rPr>
              <a:t>(</a:t>
            </a:r>
            <a:r>
              <a:rPr dirty="0" sz="1200" spc="-5" b="1" i="1">
                <a:latin typeface="Times New Roman"/>
                <a:cs typeface="Times New Roman"/>
              </a:rPr>
              <a:t>h</a:t>
            </a:r>
            <a:r>
              <a:rPr dirty="0" sz="1200" spc="-5" b="1">
                <a:latin typeface="Times New Roman"/>
                <a:cs typeface="Times New Roman"/>
              </a:rPr>
              <a:t>, </a:t>
            </a:r>
            <a:r>
              <a:rPr dirty="0" sz="1200" b="1" i="1">
                <a:latin typeface="Times New Roman"/>
                <a:cs typeface="Times New Roman"/>
              </a:rPr>
              <a:t>k</a:t>
            </a:r>
            <a:r>
              <a:rPr dirty="0" sz="1200" b="1">
                <a:latin typeface="Times New Roman"/>
                <a:cs typeface="Times New Roman"/>
              </a:rPr>
              <a:t>) </a:t>
            </a:r>
            <a:r>
              <a:rPr dirty="0" sz="1200" spc="-5" b="1" i="1">
                <a:latin typeface="Times New Roman"/>
                <a:cs typeface="Times New Roman"/>
              </a:rPr>
              <a:t>and focal </a:t>
            </a:r>
            <a:r>
              <a:rPr dirty="0" sz="1200" b="1" i="1">
                <a:latin typeface="Times New Roman"/>
                <a:cs typeface="Times New Roman"/>
              </a:rPr>
              <a:t>axis parallel to</a:t>
            </a:r>
            <a:r>
              <a:rPr dirty="0" sz="1200" spc="40" b="1" i="1">
                <a:latin typeface="Times New Roman"/>
                <a:cs typeface="Times New Roman"/>
              </a:rPr>
              <a:t> </a:t>
            </a:r>
            <a:r>
              <a:rPr dirty="0" sz="1200" spc="-5" b="1" i="1">
                <a:latin typeface="Times New Roman"/>
                <a:cs typeface="Times New Roman"/>
              </a:rPr>
              <a:t>y-axis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037967" y="5882766"/>
            <a:ext cx="563880" cy="0"/>
          </a:xfrm>
          <a:custGeom>
            <a:avLst/>
            <a:gdLst/>
            <a:ahLst/>
            <a:cxnLst/>
            <a:rect l="l" t="t" r="r" b="b"/>
            <a:pathLst>
              <a:path w="563879" h="0">
                <a:moveTo>
                  <a:pt x="0" y="0"/>
                </a:moveTo>
                <a:lnTo>
                  <a:pt x="563880" y="0"/>
                </a:lnTo>
              </a:path>
            </a:pathLst>
          </a:custGeom>
          <a:ln w="10668">
            <a:solidFill>
              <a:srgbClr val="221F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3025267" y="5645277"/>
            <a:ext cx="13284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57555" algn="l"/>
              </a:tabLst>
            </a:pPr>
            <a:r>
              <a:rPr dirty="0" sz="1200" spc="15">
                <a:solidFill>
                  <a:srgbClr val="221F1F"/>
                </a:solidFill>
                <a:latin typeface="DejaVu Serif"/>
                <a:cs typeface="DejaVu Serif"/>
              </a:rPr>
              <a:t>(𝒚</a:t>
            </a:r>
            <a:r>
              <a:rPr dirty="0" sz="1200" spc="-130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− </a:t>
            </a:r>
            <a:r>
              <a:rPr dirty="0" sz="1200" spc="10">
                <a:solidFill>
                  <a:srgbClr val="221F1F"/>
                </a:solidFill>
                <a:latin typeface="DejaVu Serif"/>
                <a:cs typeface="DejaVu Serif"/>
              </a:rPr>
              <a:t>𝒌)</a:t>
            </a:r>
            <a:r>
              <a:rPr dirty="0" baseline="29411" sz="1275" spc="15">
                <a:solidFill>
                  <a:srgbClr val="221F1F"/>
                </a:solidFill>
                <a:latin typeface="DejaVu Serif"/>
                <a:cs typeface="DejaVu Serif"/>
              </a:rPr>
              <a:t>𝟐	</a:t>
            </a:r>
            <a:r>
              <a:rPr dirty="0" sz="1200">
                <a:solidFill>
                  <a:srgbClr val="221F1F"/>
                </a:solidFill>
                <a:latin typeface="DejaVu Serif"/>
                <a:cs typeface="DejaVu Serif"/>
              </a:rPr>
              <a:t>(𝒙 </a:t>
            </a: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−</a:t>
            </a:r>
            <a:r>
              <a:rPr dirty="0" sz="1200" spc="-310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20">
                <a:solidFill>
                  <a:srgbClr val="221F1F"/>
                </a:solidFill>
                <a:latin typeface="DejaVu Serif"/>
                <a:cs typeface="DejaVu Serif"/>
              </a:rPr>
              <a:t>𝒉)</a:t>
            </a:r>
            <a:r>
              <a:rPr dirty="0" baseline="29411" sz="1275" spc="30">
                <a:solidFill>
                  <a:srgbClr val="221F1F"/>
                </a:solidFill>
                <a:latin typeface="DejaVu Serif"/>
                <a:cs typeface="DejaVu Serif"/>
              </a:rPr>
              <a:t>𝟐</a:t>
            </a:r>
            <a:endParaRPr baseline="29411" sz="1275">
              <a:latin typeface="DejaVu Serif"/>
              <a:cs typeface="DejaVu Serif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223386" y="5817489"/>
            <a:ext cx="9302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59460" algn="l"/>
              </a:tabLst>
            </a:pPr>
            <a:r>
              <a:rPr dirty="0" baseline="-16203" sz="1800" spc="52">
                <a:solidFill>
                  <a:srgbClr val="221F1F"/>
                </a:solidFill>
                <a:latin typeface="DejaVu Serif"/>
                <a:cs typeface="DejaVu Serif"/>
              </a:rPr>
              <a:t>𝒂</a:t>
            </a:r>
            <a:r>
              <a:rPr dirty="0" sz="850" spc="-5">
                <a:solidFill>
                  <a:srgbClr val="221F1F"/>
                </a:solidFill>
                <a:latin typeface="DejaVu Serif"/>
                <a:cs typeface="DejaVu Serif"/>
              </a:rPr>
              <a:t>𝟐</a:t>
            </a:r>
            <a:r>
              <a:rPr dirty="0" sz="850">
                <a:solidFill>
                  <a:srgbClr val="221F1F"/>
                </a:solidFill>
                <a:latin typeface="DejaVu Serif"/>
                <a:cs typeface="DejaVu Serif"/>
              </a:rPr>
              <a:t>	</a:t>
            </a:r>
            <a:r>
              <a:rPr dirty="0" baseline="-16203" sz="1800" spc="15">
                <a:solidFill>
                  <a:srgbClr val="221F1F"/>
                </a:solidFill>
                <a:latin typeface="DejaVu Serif"/>
                <a:cs typeface="DejaVu Serif"/>
              </a:rPr>
              <a:t>𝒃</a:t>
            </a:r>
            <a:r>
              <a:rPr dirty="0" sz="850" spc="-5">
                <a:solidFill>
                  <a:srgbClr val="221F1F"/>
                </a:solidFill>
                <a:latin typeface="DejaVu Serif"/>
                <a:cs typeface="DejaVu Serif"/>
              </a:rPr>
              <a:t>𝟐</a:t>
            </a:r>
            <a:endParaRPr sz="850">
              <a:latin typeface="DejaVu Serif"/>
              <a:cs typeface="DejaVu Serif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783203" y="5882766"/>
            <a:ext cx="564515" cy="0"/>
          </a:xfrm>
          <a:custGeom>
            <a:avLst/>
            <a:gdLst/>
            <a:ahLst/>
            <a:cxnLst/>
            <a:rect l="l" t="t" r="r" b="b"/>
            <a:pathLst>
              <a:path w="564514" h="0">
                <a:moveTo>
                  <a:pt x="0" y="0"/>
                </a:moveTo>
                <a:lnTo>
                  <a:pt x="564184" y="0"/>
                </a:lnTo>
              </a:path>
            </a:pathLst>
          </a:custGeom>
          <a:ln w="10668">
            <a:solidFill>
              <a:srgbClr val="221F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3622675" y="5761101"/>
            <a:ext cx="10255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65175" algn="l"/>
              </a:tabLst>
            </a:pPr>
            <a:r>
              <a:rPr dirty="0" sz="1200" spc="-110">
                <a:solidFill>
                  <a:srgbClr val="221F1F"/>
                </a:solidFill>
                <a:latin typeface="DejaVu Serif"/>
                <a:cs typeface="DejaVu Serif"/>
              </a:rPr>
              <a:t>−	=</a:t>
            </a:r>
            <a:r>
              <a:rPr dirty="0" sz="1200" spc="-130">
                <a:solidFill>
                  <a:srgbClr val="221F1F"/>
                </a:solidFill>
                <a:latin typeface="DejaVu Serif"/>
                <a:cs typeface="DejaVu Serif"/>
              </a:rPr>
              <a:t> </a:t>
            </a:r>
            <a:r>
              <a:rPr dirty="0" sz="1200" spc="-5">
                <a:solidFill>
                  <a:srgbClr val="221F1F"/>
                </a:solidFill>
                <a:latin typeface="DejaVu Serif"/>
                <a:cs typeface="DejaVu Serif"/>
              </a:rPr>
              <a:t>𝟏</a:t>
            </a:r>
            <a:endParaRPr sz="1200">
              <a:latin typeface="DejaVu Serif"/>
              <a:cs typeface="DejaVu Serif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902004" y="6102476"/>
            <a:ext cx="5972175" cy="26581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43800"/>
              </a:lnSpc>
              <a:spcBef>
                <a:spcPts val="105"/>
              </a:spcBef>
            </a:pPr>
            <a:r>
              <a:rPr dirty="0" u="heavy" sz="12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Find an </a:t>
            </a:r>
            <a:r>
              <a:rPr dirty="0" sz="1200">
                <a:latin typeface="Times New Roman"/>
                <a:cs typeface="Times New Roman"/>
              </a:rPr>
              <a:t>equation </a:t>
            </a:r>
            <a:r>
              <a:rPr dirty="0" sz="1200" spc="-5">
                <a:latin typeface="Times New Roman"/>
                <a:cs typeface="Times New Roman"/>
              </a:rPr>
              <a:t>for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parabola that </a:t>
            </a:r>
            <a:r>
              <a:rPr dirty="0" sz="1200">
                <a:latin typeface="Times New Roman"/>
                <a:cs typeface="Times New Roman"/>
              </a:rPr>
              <a:t>has </a:t>
            </a:r>
            <a:r>
              <a:rPr dirty="0" sz="1200" spc="-5">
                <a:latin typeface="Times New Roman"/>
                <a:cs typeface="Times New Roman"/>
              </a:rPr>
              <a:t>its vertex at </a:t>
            </a:r>
            <a:r>
              <a:rPr dirty="0" sz="1200" spc="-10" i="1">
                <a:latin typeface="Times New Roman"/>
                <a:cs typeface="Times New Roman"/>
              </a:rPr>
              <a:t>(</a:t>
            </a:r>
            <a:r>
              <a:rPr dirty="0" sz="1200" spc="-10">
                <a:latin typeface="Times New Roman"/>
                <a:cs typeface="Times New Roman"/>
              </a:rPr>
              <a:t>1</a:t>
            </a:r>
            <a:r>
              <a:rPr dirty="0" sz="1200" spc="-10" i="1">
                <a:latin typeface="Times New Roman"/>
                <a:cs typeface="Times New Roman"/>
              </a:rPr>
              <a:t>, </a:t>
            </a:r>
            <a:r>
              <a:rPr dirty="0" sz="1200" spc="5">
                <a:latin typeface="Times New Roman"/>
                <a:cs typeface="Times New Roman"/>
              </a:rPr>
              <a:t>2</a:t>
            </a:r>
            <a:r>
              <a:rPr dirty="0" sz="1200" spc="5" i="1">
                <a:latin typeface="Times New Roman"/>
                <a:cs typeface="Times New Roman"/>
              </a:rPr>
              <a:t>) </a:t>
            </a:r>
            <a:r>
              <a:rPr dirty="0" sz="1200" spc="-5">
                <a:latin typeface="Times New Roman"/>
                <a:cs typeface="Times New Roman"/>
              </a:rPr>
              <a:t>and its focus </a:t>
            </a:r>
            <a:r>
              <a:rPr dirty="0" sz="1200">
                <a:latin typeface="Times New Roman"/>
                <a:cs typeface="Times New Roman"/>
              </a:rPr>
              <a:t>at </a:t>
            </a:r>
            <a:r>
              <a:rPr dirty="0" sz="1200" spc="-10" i="1">
                <a:latin typeface="Times New Roman"/>
                <a:cs typeface="Times New Roman"/>
              </a:rPr>
              <a:t>(</a:t>
            </a:r>
            <a:r>
              <a:rPr dirty="0" sz="1200" spc="-10">
                <a:latin typeface="Times New Roman"/>
                <a:cs typeface="Times New Roman"/>
              </a:rPr>
              <a:t>4</a:t>
            </a:r>
            <a:r>
              <a:rPr dirty="0" sz="1200" spc="-10" i="1">
                <a:latin typeface="Times New Roman"/>
                <a:cs typeface="Times New Roman"/>
              </a:rPr>
              <a:t>, </a:t>
            </a:r>
            <a:r>
              <a:rPr dirty="0" sz="1200" spc="-5">
                <a:latin typeface="Times New Roman"/>
                <a:cs typeface="Times New Roman"/>
              </a:rPr>
              <a:t>2</a:t>
            </a:r>
            <a:r>
              <a:rPr dirty="0" sz="1200" spc="-5" i="1">
                <a:latin typeface="Times New Roman"/>
                <a:cs typeface="Times New Roman"/>
              </a:rPr>
              <a:t>)</a:t>
            </a:r>
            <a:r>
              <a:rPr dirty="0" sz="1200" spc="-5">
                <a:latin typeface="Times New Roman"/>
                <a:cs typeface="Times New Roman"/>
              </a:rPr>
              <a:t>.  </a:t>
            </a:r>
            <a:r>
              <a:rPr dirty="0" u="heavy" sz="12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</a:t>
            </a:r>
            <a:r>
              <a:rPr dirty="0" sz="1200" b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Since the </a:t>
            </a:r>
            <a:r>
              <a:rPr dirty="0" sz="1200" spc="-5">
                <a:latin typeface="Times New Roman"/>
                <a:cs typeface="Times New Roman"/>
              </a:rPr>
              <a:t>focus and vertex are </a:t>
            </a:r>
            <a:r>
              <a:rPr dirty="0" sz="1200">
                <a:latin typeface="Times New Roman"/>
                <a:cs typeface="Times New Roman"/>
              </a:rPr>
              <a:t>on a horizontal </a:t>
            </a:r>
            <a:r>
              <a:rPr dirty="0" sz="1200" spc="-5">
                <a:latin typeface="Times New Roman"/>
                <a:cs typeface="Times New Roman"/>
              </a:rPr>
              <a:t>line, and </a:t>
            </a:r>
            <a:r>
              <a:rPr dirty="0" sz="1200">
                <a:latin typeface="Times New Roman"/>
                <a:cs typeface="Times New Roman"/>
              </a:rPr>
              <a:t>since the </a:t>
            </a:r>
            <a:r>
              <a:rPr dirty="0" sz="1200" spc="-5">
                <a:latin typeface="Times New Roman"/>
                <a:cs typeface="Times New Roman"/>
              </a:rPr>
              <a:t>focus is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right </a:t>
            </a:r>
            <a:r>
              <a:rPr dirty="0" sz="1200">
                <a:latin typeface="Times New Roman"/>
                <a:cs typeface="Times New Roman"/>
              </a:rPr>
              <a:t>of  the </a:t>
            </a:r>
            <a:r>
              <a:rPr dirty="0" sz="1200" spc="-5">
                <a:latin typeface="Times New Roman"/>
                <a:cs typeface="Times New Roman"/>
              </a:rPr>
              <a:t>vertex,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parabola </a:t>
            </a:r>
            <a:r>
              <a:rPr dirty="0" sz="1200">
                <a:latin typeface="Times New Roman"/>
                <a:cs typeface="Times New Roman"/>
              </a:rPr>
              <a:t>opens to the </a:t>
            </a:r>
            <a:r>
              <a:rPr dirty="0" sz="1200" spc="-5">
                <a:latin typeface="Times New Roman"/>
                <a:cs typeface="Times New Roman"/>
              </a:rPr>
              <a:t>right and its equation has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form</a:t>
            </a: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660"/>
              </a:spcBef>
            </a:pPr>
            <a:r>
              <a:rPr dirty="0" sz="1200" b="1" i="1">
                <a:latin typeface="Times New Roman"/>
                <a:cs typeface="Times New Roman"/>
              </a:rPr>
              <a:t>(y </a:t>
            </a:r>
            <a:r>
              <a:rPr dirty="0" sz="1200" b="1">
                <a:latin typeface="Times New Roman"/>
                <a:cs typeface="Times New Roman"/>
              </a:rPr>
              <a:t>− </a:t>
            </a:r>
            <a:r>
              <a:rPr dirty="0" sz="1200" spc="-5" b="1" i="1">
                <a:latin typeface="Times New Roman"/>
                <a:cs typeface="Times New Roman"/>
              </a:rPr>
              <a:t>k)</a:t>
            </a:r>
            <a:r>
              <a:rPr dirty="0" baseline="38194" sz="1200" spc="-7" b="1">
                <a:latin typeface="Times New Roman"/>
                <a:cs typeface="Times New Roman"/>
              </a:rPr>
              <a:t>2  </a:t>
            </a:r>
            <a:r>
              <a:rPr dirty="0" sz="1200" b="1">
                <a:latin typeface="Times New Roman"/>
                <a:cs typeface="Times New Roman"/>
              </a:rPr>
              <a:t>= </a:t>
            </a:r>
            <a:r>
              <a:rPr dirty="0" sz="1200" spc="-5" b="1">
                <a:latin typeface="Times New Roman"/>
                <a:cs typeface="Times New Roman"/>
              </a:rPr>
              <a:t>4</a:t>
            </a:r>
            <a:r>
              <a:rPr dirty="0" sz="1200" spc="-5" b="1" i="1">
                <a:latin typeface="Times New Roman"/>
                <a:cs typeface="Times New Roman"/>
              </a:rPr>
              <a:t>p(x </a:t>
            </a:r>
            <a:r>
              <a:rPr dirty="0" sz="1200" b="1">
                <a:latin typeface="Times New Roman"/>
                <a:cs typeface="Times New Roman"/>
              </a:rPr>
              <a:t>−</a:t>
            </a:r>
            <a:r>
              <a:rPr dirty="0" sz="1200" spc="-100" b="1">
                <a:latin typeface="Times New Roman"/>
                <a:cs typeface="Times New Roman"/>
              </a:rPr>
              <a:t> </a:t>
            </a:r>
            <a:r>
              <a:rPr dirty="0" sz="1200" spc="-5" b="1" i="1">
                <a:latin typeface="Times New Roman"/>
                <a:cs typeface="Times New Roman"/>
              </a:rPr>
              <a:t>h)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200">
                <a:latin typeface="Times New Roman"/>
                <a:cs typeface="Times New Roman"/>
              </a:rPr>
              <a:t>Since the </a:t>
            </a:r>
            <a:r>
              <a:rPr dirty="0" sz="1200" spc="-5">
                <a:latin typeface="Times New Roman"/>
                <a:cs typeface="Times New Roman"/>
              </a:rPr>
              <a:t>vertex and </a:t>
            </a:r>
            <a:r>
              <a:rPr dirty="0" sz="1200">
                <a:latin typeface="Times New Roman"/>
                <a:cs typeface="Times New Roman"/>
              </a:rPr>
              <a:t>focus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3 units apart, </a:t>
            </a:r>
            <a:r>
              <a:rPr dirty="0" sz="1200" spc="-5">
                <a:latin typeface="Times New Roman"/>
                <a:cs typeface="Times New Roman"/>
              </a:rPr>
              <a:t>we </a:t>
            </a:r>
            <a:r>
              <a:rPr dirty="0" sz="1200">
                <a:latin typeface="Times New Roman"/>
                <a:cs typeface="Times New Roman"/>
              </a:rPr>
              <a:t>have </a:t>
            </a:r>
            <a:r>
              <a:rPr dirty="0" sz="1200" i="1">
                <a:latin typeface="Times New Roman"/>
                <a:cs typeface="Times New Roman"/>
              </a:rPr>
              <a:t>p </a:t>
            </a:r>
            <a:r>
              <a:rPr dirty="0" sz="1200">
                <a:latin typeface="Times New Roman"/>
                <a:cs typeface="Times New Roman"/>
              </a:rPr>
              <a:t>= 3,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since the </a:t>
            </a:r>
            <a:r>
              <a:rPr dirty="0" sz="1200" spc="-5">
                <a:latin typeface="Times New Roman"/>
                <a:cs typeface="Times New Roman"/>
              </a:rPr>
              <a:t>vertex is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at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35"/>
              </a:spcBef>
            </a:pPr>
            <a:r>
              <a:rPr dirty="0" sz="1200" spc="-10" i="1">
                <a:latin typeface="Times New Roman"/>
                <a:cs typeface="Times New Roman"/>
              </a:rPr>
              <a:t>(h, </a:t>
            </a:r>
            <a:r>
              <a:rPr dirty="0" sz="1200" i="1">
                <a:latin typeface="Times New Roman"/>
                <a:cs typeface="Times New Roman"/>
              </a:rPr>
              <a:t>k) </a:t>
            </a:r>
            <a:r>
              <a:rPr dirty="0" sz="1200">
                <a:latin typeface="Times New Roman"/>
                <a:cs typeface="Times New Roman"/>
              </a:rPr>
              <a:t>= </a:t>
            </a:r>
            <a:r>
              <a:rPr dirty="0" sz="1200" spc="-5" i="1">
                <a:latin typeface="Times New Roman"/>
                <a:cs typeface="Times New Roman"/>
              </a:rPr>
              <a:t>(</a:t>
            </a:r>
            <a:r>
              <a:rPr dirty="0" sz="1200" spc="-5">
                <a:latin typeface="Times New Roman"/>
                <a:cs typeface="Times New Roman"/>
              </a:rPr>
              <a:t>1</a:t>
            </a:r>
            <a:r>
              <a:rPr dirty="0" sz="1200" spc="-5" i="1">
                <a:latin typeface="Times New Roman"/>
                <a:cs typeface="Times New Roman"/>
              </a:rPr>
              <a:t>, </a:t>
            </a:r>
            <a:r>
              <a:rPr dirty="0" sz="1200" spc="-5">
                <a:latin typeface="Times New Roman"/>
                <a:cs typeface="Times New Roman"/>
              </a:rPr>
              <a:t>2</a:t>
            </a:r>
            <a:r>
              <a:rPr dirty="0" sz="1200" spc="-5" i="1">
                <a:latin typeface="Times New Roman"/>
                <a:cs typeface="Times New Roman"/>
              </a:rPr>
              <a:t>), </a:t>
            </a:r>
            <a:r>
              <a:rPr dirty="0" sz="1200">
                <a:latin typeface="Times New Roman"/>
                <a:cs typeface="Times New Roman"/>
              </a:rPr>
              <a:t>we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obtain</a:t>
            </a: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650"/>
              </a:spcBef>
            </a:pPr>
            <a:r>
              <a:rPr dirty="0" sz="1200" b="1" i="1">
                <a:latin typeface="Times New Roman"/>
                <a:cs typeface="Times New Roman"/>
              </a:rPr>
              <a:t>(y </a:t>
            </a:r>
            <a:r>
              <a:rPr dirty="0" sz="1200" b="1">
                <a:latin typeface="Times New Roman"/>
                <a:cs typeface="Times New Roman"/>
              </a:rPr>
              <a:t>− </a:t>
            </a:r>
            <a:r>
              <a:rPr dirty="0" sz="1200" spc="-5" b="1">
                <a:latin typeface="Times New Roman"/>
                <a:cs typeface="Times New Roman"/>
              </a:rPr>
              <a:t>2</a:t>
            </a:r>
            <a:r>
              <a:rPr dirty="0" sz="1200" spc="-5" b="1" i="1">
                <a:latin typeface="Times New Roman"/>
                <a:cs typeface="Times New Roman"/>
              </a:rPr>
              <a:t>)</a:t>
            </a:r>
            <a:r>
              <a:rPr dirty="0" baseline="38194" sz="1200" spc="-7" b="1">
                <a:latin typeface="Times New Roman"/>
                <a:cs typeface="Times New Roman"/>
              </a:rPr>
              <a:t>2  </a:t>
            </a:r>
            <a:r>
              <a:rPr dirty="0" sz="1200" b="1">
                <a:latin typeface="Times New Roman"/>
                <a:cs typeface="Times New Roman"/>
              </a:rPr>
              <a:t>= 12</a:t>
            </a:r>
            <a:r>
              <a:rPr dirty="0" sz="1200" b="1" i="1">
                <a:latin typeface="Times New Roman"/>
                <a:cs typeface="Times New Roman"/>
              </a:rPr>
              <a:t>(x </a:t>
            </a:r>
            <a:r>
              <a:rPr dirty="0" sz="1200" b="1">
                <a:latin typeface="Times New Roman"/>
                <a:cs typeface="Times New Roman"/>
              </a:rPr>
              <a:t>−</a:t>
            </a:r>
            <a:r>
              <a:rPr dirty="0" sz="1200" spc="-1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1</a:t>
            </a:r>
            <a:r>
              <a:rPr dirty="0" sz="1200" b="1" i="1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0"/>
              </a:spcBef>
            </a:pPr>
            <a:r>
              <a:rPr dirty="0" u="heavy" sz="12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Describe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graph </a:t>
            </a:r>
            <a:r>
              <a:rPr dirty="0" sz="1200">
                <a:latin typeface="Times New Roman"/>
                <a:cs typeface="Times New Roman"/>
              </a:rPr>
              <a:t>of the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equation</a:t>
            </a: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650"/>
              </a:spcBef>
            </a:pPr>
            <a:r>
              <a:rPr dirty="0" sz="1200" spc="-5" b="1" i="1">
                <a:latin typeface="Times New Roman"/>
                <a:cs typeface="Times New Roman"/>
              </a:rPr>
              <a:t>y</a:t>
            </a:r>
            <a:r>
              <a:rPr dirty="0" baseline="38194" sz="1200" spc="-7" b="1">
                <a:latin typeface="Times New Roman"/>
                <a:cs typeface="Times New Roman"/>
              </a:rPr>
              <a:t>2  </a:t>
            </a:r>
            <a:r>
              <a:rPr dirty="0" sz="1200" b="1">
                <a:latin typeface="Times New Roman"/>
                <a:cs typeface="Times New Roman"/>
              </a:rPr>
              <a:t>− 8</a:t>
            </a:r>
            <a:r>
              <a:rPr dirty="0" sz="1200" b="1" i="1">
                <a:latin typeface="Times New Roman"/>
                <a:cs typeface="Times New Roman"/>
              </a:rPr>
              <a:t>x </a:t>
            </a:r>
            <a:r>
              <a:rPr dirty="0" sz="1200" b="1">
                <a:latin typeface="Times New Roman"/>
                <a:cs typeface="Times New Roman"/>
              </a:rPr>
              <a:t>− 6</a:t>
            </a:r>
            <a:r>
              <a:rPr dirty="0" sz="1200" b="1" i="1">
                <a:latin typeface="Times New Roman"/>
                <a:cs typeface="Times New Roman"/>
              </a:rPr>
              <a:t>y </a:t>
            </a:r>
            <a:r>
              <a:rPr dirty="0" sz="1200" b="1">
                <a:latin typeface="Times New Roman"/>
                <a:cs typeface="Times New Roman"/>
              </a:rPr>
              <a:t>− 23 =</a:t>
            </a:r>
            <a:r>
              <a:rPr dirty="0" sz="1200" spc="-10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0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08481"/>
            <a:ext cx="5972175" cy="29178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43500"/>
              </a:lnSpc>
              <a:spcBef>
                <a:spcPts val="100"/>
              </a:spcBef>
            </a:pPr>
            <a:r>
              <a:rPr dirty="0" u="heavy" sz="12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</a:t>
            </a:r>
            <a:r>
              <a:rPr dirty="0" sz="1200" b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equation involves quadratic terms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i="1">
                <a:latin typeface="Times New Roman"/>
                <a:cs typeface="Times New Roman"/>
              </a:rPr>
              <a:t>y </a:t>
            </a:r>
            <a:r>
              <a:rPr dirty="0" sz="1200">
                <a:latin typeface="Times New Roman"/>
                <a:cs typeface="Times New Roman"/>
              </a:rPr>
              <a:t>but none in </a:t>
            </a:r>
            <a:r>
              <a:rPr dirty="0" sz="1200" spc="-5" i="1">
                <a:latin typeface="Times New Roman"/>
                <a:cs typeface="Times New Roman"/>
              </a:rPr>
              <a:t>x</a:t>
            </a:r>
            <a:r>
              <a:rPr dirty="0" sz="1200" spc="-5">
                <a:latin typeface="Times New Roman"/>
                <a:cs typeface="Times New Roman"/>
              </a:rPr>
              <a:t>, so we first </a:t>
            </a:r>
            <a:r>
              <a:rPr dirty="0" sz="1200">
                <a:latin typeface="Times New Roman"/>
                <a:cs typeface="Times New Roman"/>
              </a:rPr>
              <a:t>take </a:t>
            </a:r>
            <a:r>
              <a:rPr dirty="0" sz="1200" spc="-5">
                <a:latin typeface="Times New Roman"/>
                <a:cs typeface="Times New Roman"/>
              </a:rPr>
              <a:t>all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 i="1">
                <a:latin typeface="Times New Roman"/>
                <a:cs typeface="Times New Roman"/>
              </a:rPr>
              <a:t>y</a:t>
            </a:r>
            <a:r>
              <a:rPr dirty="0" sz="1200" spc="-5">
                <a:latin typeface="Times New Roman"/>
                <a:cs typeface="Times New Roman"/>
              </a:rPr>
              <a:t>-  terms </a:t>
            </a:r>
            <a:r>
              <a:rPr dirty="0" sz="1200">
                <a:latin typeface="Times New Roman"/>
                <a:cs typeface="Times New Roman"/>
              </a:rPr>
              <a:t>to one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side:</a:t>
            </a: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660"/>
              </a:spcBef>
            </a:pPr>
            <a:r>
              <a:rPr dirty="0" sz="1200" spc="-5" b="1" i="1">
                <a:latin typeface="Times New Roman"/>
                <a:cs typeface="Times New Roman"/>
              </a:rPr>
              <a:t>y</a:t>
            </a:r>
            <a:r>
              <a:rPr dirty="0" baseline="38194" sz="1200" spc="-7" b="1" i="1">
                <a:latin typeface="Times New Roman"/>
                <a:cs typeface="Times New Roman"/>
              </a:rPr>
              <a:t>2  </a:t>
            </a:r>
            <a:r>
              <a:rPr dirty="0" sz="1200" b="1" i="1">
                <a:latin typeface="Times New Roman"/>
                <a:cs typeface="Times New Roman"/>
              </a:rPr>
              <a:t>− 6y = 8x +</a:t>
            </a:r>
            <a:r>
              <a:rPr dirty="0" sz="1200" spc="-100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23</a:t>
            </a:r>
            <a:endParaRPr sz="12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600"/>
              </a:spcBef>
            </a:pPr>
            <a:r>
              <a:rPr dirty="0" sz="1200">
                <a:latin typeface="Times New Roman"/>
                <a:cs typeface="Times New Roman"/>
              </a:rPr>
              <a:t>Next, </a:t>
            </a:r>
            <a:r>
              <a:rPr dirty="0" sz="1200" spc="-5">
                <a:latin typeface="Times New Roman"/>
                <a:cs typeface="Times New Roman"/>
              </a:rPr>
              <a:t>we complete </a:t>
            </a:r>
            <a:r>
              <a:rPr dirty="0" sz="1200">
                <a:latin typeface="Times New Roman"/>
                <a:cs typeface="Times New Roman"/>
              </a:rPr>
              <a:t>the square on the </a:t>
            </a:r>
            <a:r>
              <a:rPr dirty="0" sz="1200" spc="-5" i="1">
                <a:latin typeface="Times New Roman"/>
                <a:cs typeface="Times New Roman"/>
              </a:rPr>
              <a:t>y</a:t>
            </a:r>
            <a:r>
              <a:rPr dirty="0" sz="1200" spc="-5">
                <a:latin typeface="Times New Roman"/>
                <a:cs typeface="Times New Roman"/>
              </a:rPr>
              <a:t>-terms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adding 9 to both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sides:</a:t>
            </a: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660"/>
              </a:spcBef>
            </a:pPr>
            <a:r>
              <a:rPr dirty="0" sz="1200" b="1" i="1">
                <a:latin typeface="Times New Roman"/>
                <a:cs typeface="Times New Roman"/>
              </a:rPr>
              <a:t>(y − </a:t>
            </a:r>
            <a:r>
              <a:rPr dirty="0" sz="1200" spc="-5" b="1" i="1">
                <a:latin typeface="Times New Roman"/>
                <a:cs typeface="Times New Roman"/>
              </a:rPr>
              <a:t>3)</a:t>
            </a:r>
            <a:r>
              <a:rPr dirty="0" baseline="38194" sz="1200" spc="-7" b="1" i="1">
                <a:latin typeface="Times New Roman"/>
                <a:cs typeface="Times New Roman"/>
              </a:rPr>
              <a:t>2  </a:t>
            </a:r>
            <a:r>
              <a:rPr dirty="0" sz="1200" b="1" i="1">
                <a:latin typeface="Times New Roman"/>
                <a:cs typeface="Times New Roman"/>
              </a:rPr>
              <a:t>= 8x +</a:t>
            </a:r>
            <a:r>
              <a:rPr dirty="0" sz="1200" spc="-105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32</a:t>
            </a:r>
            <a:endParaRPr sz="12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600"/>
              </a:spcBef>
            </a:pPr>
            <a:r>
              <a:rPr dirty="0" sz="1200" spc="-5">
                <a:latin typeface="Times New Roman"/>
                <a:cs typeface="Times New Roman"/>
              </a:rPr>
              <a:t>Finally, we factor </a:t>
            </a:r>
            <a:r>
              <a:rPr dirty="0" sz="1200">
                <a:latin typeface="Times New Roman"/>
                <a:cs typeface="Times New Roman"/>
              </a:rPr>
              <a:t>out the </a:t>
            </a:r>
            <a:r>
              <a:rPr dirty="0" sz="1200" spc="-5">
                <a:latin typeface="Times New Roman"/>
                <a:cs typeface="Times New Roman"/>
              </a:rPr>
              <a:t>coefficient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 i="1">
                <a:latin typeface="Times New Roman"/>
                <a:cs typeface="Times New Roman"/>
              </a:rPr>
              <a:t>x</a:t>
            </a:r>
            <a:r>
              <a:rPr dirty="0" sz="1200" spc="-5">
                <a:latin typeface="Times New Roman"/>
                <a:cs typeface="Times New Roman"/>
              </a:rPr>
              <a:t>-term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obtain</a:t>
            </a: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660"/>
              </a:spcBef>
            </a:pPr>
            <a:r>
              <a:rPr dirty="0" sz="1200" b="1" i="1">
                <a:latin typeface="Times New Roman"/>
                <a:cs typeface="Times New Roman"/>
              </a:rPr>
              <a:t>(y </a:t>
            </a:r>
            <a:r>
              <a:rPr dirty="0" sz="1200" b="1">
                <a:latin typeface="Times New Roman"/>
                <a:cs typeface="Times New Roman"/>
              </a:rPr>
              <a:t>− </a:t>
            </a:r>
            <a:r>
              <a:rPr dirty="0" sz="1200" spc="-5" b="1">
                <a:latin typeface="Times New Roman"/>
                <a:cs typeface="Times New Roman"/>
              </a:rPr>
              <a:t>3</a:t>
            </a:r>
            <a:r>
              <a:rPr dirty="0" sz="1200" spc="-5" b="1" i="1">
                <a:latin typeface="Times New Roman"/>
                <a:cs typeface="Times New Roman"/>
              </a:rPr>
              <a:t>)</a:t>
            </a:r>
            <a:r>
              <a:rPr dirty="0" baseline="38194" sz="1200" spc="-7" b="1">
                <a:latin typeface="Times New Roman"/>
                <a:cs typeface="Times New Roman"/>
              </a:rPr>
              <a:t>2  </a:t>
            </a:r>
            <a:r>
              <a:rPr dirty="0" sz="1200" b="1">
                <a:latin typeface="Times New Roman"/>
                <a:cs typeface="Times New Roman"/>
              </a:rPr>
              <a:t>= 8</a:t>
            </a:r>
            <a:r>
              <a:rPr dirty="0" sz="1200" b="1" i="1">
                <a:latin typeface="Times New Roman"/>
                <a:cs typeface="Times New Roman"/>
              </a:rPr>
              <a:t>(x </a:t>
            </a:r>
            <a:r>
              <a:rPr dirty="0" sz="1200" b="1">
                <a:latin typeface="Times New Roman"/>
                <a:cs typeface="Times New Roman"/>
              </a:rPr>
              <a:t>+</a:t>
            </a:r>
            <a:r>
              <a:rPr dirty="0" sz="1200" spc="-1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4</a:t>
            </a:r>
            <a:r>
              <a:rPr dirty="0" sz="1200" b="1" i="1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600"/>
              </a:spcBef>
            </a:pPr>
            <a:r>
              <a:rPr dirty="0" sz="1200">
                <a:latin typeface="Times New Roman"/>
                <a:cs typeface="Times New Roman"/>
              </a:rPr>
              <a:t>This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equation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is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h</a:t>
            </a:r>
            <a:r>
              <a:rPr dirty="0" sz="1200" spc="120" i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=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−4</a:t>
            </a:r>
            <a:r>
              <a:rPr dirty="0" sz="1200" spc="-5" i="1">
                <a:latin typeface="Times New Roman"/>
                <a:cs typeface="Times New Roman"/>
              </a:rPr>
              <a:t>,</a:t>
            </a:r>
            <a:r>
              <a:rPr dirty="0" sz="1200" spc="130" i="1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k</a:t>
            </a:r>
            <a:r>
              <a:rPr dirty="0" sz="1200" spc="125" i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=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3</a:t>
            </a:r>
            <a:r>
              <a:rPr dirty="0" sz="1200" i="1">
                <a:latin typeface="Times New Roman"/>
                <a:cs typeface="Times New Roman"/>
              </a:rPr>
              <a:t>,</a:t>
            </a:r>
            <a:r>
              <a:rPr dirty="0" sz="1200" spc="130" i="1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and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p</a:t>
            </a:r>
            <a:r>
              <a:rPr dirty="0" sz="1200" spc="130" i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=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</a:t>
            </a:r>
            <a:r>
              <a:rPr dirty="0" sz="1200" i="1">
                <a:latin typeface="Times New Roman"/>
                <a:cs typeface="Times New Roman"/>
              </a:rPr>
              <a:t>,</a:t>
            </a:r>
            <a:r>
              <a:rPr dirty="0" sz="1200" spc="145" i="1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so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graph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is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parabola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vertex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10" i="1">
                <a:latin typeface="Times New Roman"/>
                <a:cs typeface="Times New Roman"/>
              </a:rPr>
              <a:t>(</a:t>
            </a:r>
            <a:r>
              <a:rPr dirty="0" sz="1200" spc="-10">
                <a:latin typeface="Times New Roman"/>
                <a:cs typeface="Times New Roman"/>
              </a:rPr>
              <a:t>−4</a:t>
            </a:r>
            <a:r>
              <a:rPr dirty="0" sz="1200" spc="-10" i="1">
                <a:latin typeface="Times New Roman"/>
                <a:cs typeface="Times New Roman"/>
              </a:rPr>
              <a:t>,</a:t>
            </a:r>
            <a:r>
              <a:rPr dirty="0" sz="1200" spc="130" i="1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3</a:t>
            </a:r>
            <a:r>
              <a:rPr dirty="0" sz="1200" spc="5" i="1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  <a:p>
            <a:pPr algn="just" marL="12700" marR="7620">
              <a:lnSpc>
                <a:spcPct val="143900"/>
              </a:lnSpc>
            </a:pPr>
            <a:r>
              <a:rPr dirty="0" sz="1200" spc="-5">
                <a:latin typeface="Times New Roman"/>
                <a:cs typeface="Times New Roman"/>
              </a:rPr>
              <a:t>opening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right. </a:t>
            </a:r>
            <a:r>
              <a:rPr dirty="0" sz="1200">
                <a:latin typeface="Times New Roman"/>
                <a:cs typeface="Times New Roman"/>
              </a:rPr>
              <a:t>Since </a:t>
            </a:r>
            <a:r>
              <a:rPr dirty="0" sz="1200" i="1">
                <a:latin typeface="Times New Roman"/>
                <a:cs typeface="Times New Roman"/>
              </a:rPr>
              <a:t>p </a:t>
            </a:r>
            <a:r>
              <a:rPr dirty="0" sz="1200">
                <a:latin typeface="Times New Roman"/>
                <a:cs typeface="Times New Roman"/>
              </a:rPr>
              <a:t>= 2</a:t>
            </a:r>
            <a:r>
              <a:rPr dirty="0" sz="1200" i="1">
                <a:latin typeface="Times New Roman"/>
                <a:cs typeface="Times New Roman"/>
              </a:rPr>
              <a:t>, </a:t>
            </a:r>
            <a:r>
              <a:rPr dirty="0" sz="1200">
                <a:latin typeface="Times New Roman"/>
                <a:cs typeface="Times New Roman"/>
              </a:rPr>
              <a:t>the focus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2 units to the </a:t>
            </a:r>
            <a:r>
              <a:rPr dirty="0" sz="1200" spc="-5">
                <a:latin typeface="Times New Roman"/>
                <a:cs typeface="Times New Roman"/>
              </a:rPr>
              <a:t>right </a:t>
            </a:r>
            <a:r>
              <a:rPr dirty="0" sz="1200">
                <a:latin typeface="Times New Roman"/>
                <a:cs typeface="Times New Roman"/>
              </a:rPr>
              <a:t>of the vertex, </a:t>
            </a:r>
            <a:r>
              <a:rPr dirty="0" sz="1200" spc="-5">
                <a:latin typeface="Times New Roman"/>
                <a:cs typeface="Times New Roman"/>
              </a:rPr>
              <a:t>which places </a:t>
            </a:r>
            <a:r>
              <a:rPr dirty="0" sz="120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at  </a:t>
            </a:r>
            <a:r>
              <a:rPr dirty="0" sz="1200">
                <a:latin typeface="Times New Roman"/>
                <a:cs typeface="Times New Roman"/>
              </a:rPr>
              <a:t>the point </a:t>
            </a:r>
            <a:r>
              <a:rPr dirty="0" sz="1200" spc="-10" i="1">
                <a:latin typeface="Times New Roman"/>
                <a:cs typeface="Times New Roman"/>
              </a:rPr>
              <a:t>(</a:t>
            </a:r>
            <a:r>
              <a:rPr dirty="0" sz="1200" spc="-10">
                <a:latin typeface="Times New Roman"/>
                <a:cs typeface="Times New Roman"/>
              </a:rPr>
              <a:t>−2</a:t>
            </a:r>
            <a:r>
              <a:rPr dirty="0" sz="1200" spc="-10" i="1">
                <a:latin typeface="Times New Roman"/>
                <a:cs typeface="Times New Roman"/>
              </a:rPr>
              <a:t>, </a:t>
            </a:r>
            <a:r>
              <a:rPr dirty="0" sz="1200" spc="-5">
                <a:latin typeface="Times New Roman"/>
                <a:cs typeface="Times New Roman"/>
              </a:rPr>
              <a:t>3</a:t>
            </a:r>
            <a:r>
              <a:rPr dirty="0" sz="1200" spc="-5" i="1">
                <a:latin typeface="Times New Roman"/>
                <a:cs typeface="Times New Roman"/>
              </a:rPr>
              <a:t>)</a:t>
            </a:r>
            <a:r>
              <a:rPr dirty="0" sz="1200" spc="-5">
                <a:latin typeface="Times New Roman"/>
                <a:cs typeface="Times New Roman"/>
              </a:rPr>
              <a:t>; and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directrix is </a:t>
            </a:r>
            <a:r>
              <a:rPr dirty="0" sz="1200">
                <a:latin typeface="Times New Roman"/>
                <a:cs typeface="Times New Roman"/>
              </a:rPr>
              <a:t>2 units to the </a:t>
            </a:r>
            <a:r>
              <a:rPr dirty="0" sz="1200" spc="-5">
                <a:latin typeface="Times New Roman"/>
                <a:cs typeface="Times New Roman"/>
              </a:rPr>
              <a:t>left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the vertex, </a:t>
            </a:r>
            <a:r>
              <a:rPr dirty="0" sz="1200" spc="-5">
                <a:latin typeface="Times New Roman"/>
                <a:cs typeface="Times New Roman"/>
              </a:rPr>
              <a:t>which </a:t>
            </a:r>
            <a:r>
              <a:rPr dirty="0" sz="1200">
                <a:latin typeface="Times New Roman"/>
                <a:cs typeface="Times New Roman"/>
              </a:rPr>
              <a:t>means that </a:t>
            </a:r>
            <a:r>
              <a:rPr dirty="0" sz="1200" spc="-5">
                <a:latin typeface="Times New Roman"/>
                <a:cs typeface="Times New Roman"/>
              </a:rPr>
              <a:t>its  equation is </a:t>
            </a:r>
            <a:r>
              <a:rPr dirty="0" sz="1200" i="1">
                <a:latin typeface="Times New Roman"/>
                <a:cs typeface="Times New Roman"/>
              </a:rPr>
              <a:t>x </a:t>
            </a:r>
            <a:r>
              <a:rPr dirty="0" sz="1200">
                <a:latin typeface="Times New Roman"/>
                <a:cs typeface="Times New Roman"/>
              </a:rPr>
              <a:t>=</a:t>
            </a:r>
            <a:r>
              <a:rPr dirty="0" sz="1200" spc="-5">
                <a:latin typeface="Times New Roman"/>
                <a:cs typeface="Times New Roman"/>
              </a:rPr>
              <a:t> −6</a:t>
            </a:r>
            <a:r>
              <a:rPr dirty="0" sz="1200" spc="-5" i="1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6414896"/>
            <a:ext cx="5968365" cy="2656205"/>
          </a:xfrm>
          <a:prstGeom prst="rect">
            <a:avLst/>
          </a:prstGeom>
        </p:spPr>
        <p:txBody>
          <a:bodyPr wrap="square" lIns="0" tIns="946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dirty="0" u="heavy" sz="12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Describe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graph </a:t>
            </a:r>
            <a:r>
              <a:rPr dirty="0" sz="1200">
                <a:latin typeface="Times New Roman"/>
                <a:cs typeface="Times New Roman"/>
              </a:rPr>
              <a:t>of the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equation</a:t>
            </a:r>
            <a:endParaRPr sz="1200">
              <a:latin typeface="Times New Roman"/>
              <a:cs typeface="Times New Roman"/>
            </a:endParaRPr>
          </a:p>
          <a:p>
            <a:pPr algn="ctr" marL="1270">
              <a:lnSpc>
                <a:spcPct val="100000"/>
              </a:lnSpc>
              <a:spcBef>
                <a:spcPts val="650"/>
              </a:spcBef>
            </a:pPr>
            <a:r>
              <a:rPr dirty="0" sz="1200" b="1" i="1">
                <a:latin typeface="Times New Roman"/>
                <a:cs typeface="Times New Roman"/>
              </a:rPr>
              <a:t>16x</a:t>
            </a:r>
            <a:r>
              <a:rPr dirty="0" baseline="38194" sz="1200" b="1" i="1">
                <a:latin typeface="Times New Roman"/>
                <a:cs typeface="Times New Roman"/>
              </a:rPr>
              <a:t>2  </a:t>
            </a:r>
            <a:r>
              <a:rPr dirty="0" sz="1200" b="1" i="1">
                <a:latin typeface="Times New Roman"/>
                <a:cs typeface="Times New Roman"/>
              </a:rPr>
              <a:t>+ </a:t>
            </a:r>
            <a:r>
              <a:rPr dirty="0" sz="1200" spc="-5" b="1" i="1">
                <a:latin typeface="Times New Roman"/>
                <a:cs typeface="Times New Roman"/>
              </a:rPr>
              <a:t>9y</a:t>
            </a:r>
            <a:r>
              <a:rPr dirty="0" baseline="38194" sz="1200" spc="-7" b="1" i="1">
                <a:latin typeface="Times New Roman"/>
                <a:cs typeface="Times New Roman"/>
              </a:rPr>
              <a:t>2  </a:t>
            </a:r>
            <a:r>
              <a:rPr dirty="0" sz="1200" b="1" i="1">
                <a:latin typeface="Times New Roman"/>
                <a:cs typeface="Times New Roman"/>
              </a:rPr>
              <a:t>− 64x − 54y + 1 =</a:t>
            </a:r>
            <a:r>
              <a:rPr dirty="0" sz="1200" spc="-210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0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2060"/>
              </a:lnSpc>
              <a:spcBef>
                <a:spcPts val="165"/>
              </a:spcBef>
            </a:pPr>
            <a:r>
              <a:rPr dirty="0" u="heavy" sz="12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</a:t>
            </a:r>
            <a:r>
              <a:rPr dirty="0" sz="1200" b="1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This equation involves quadratic terms </a:t>
            </a:r>
            <a:r>
              <a:rPr dirty="0" sz="1200">
                <a:latin typeface="Times New Roman"/>
                <a:cs typeface="Times New Roman"/>
              </a:rPr>
              <a:t>in both </a:t>
            </a:r>
            <a:r>
              <a:rPr dirty="0" sz="1200" i="1">
                <a:latin typeface="Times New Roman"/>
                <a:cs typeface="Times New Roman"/>
              </a:rPr>
              <a:t>x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 spc="-5" i="1">
                <a:latin typeface="Times New Roman"/>
                <a:cs typeface="Times New Roman"/>
              </a:rPr>
              <a:t>y, </a:t>
            </a:r>
            <a:r>
              <a:rPr dirty="0" sz="1200" spc="-5">
                <a:latin typeface="Times New Roman"/>
                <a:cs typeface="Times New Roman"/>
              </a:rPr>
              <a:t>so we will group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 i="1">
                <a:latin typeface="Times New Roman"/>
                <a:cs typeface="Times New Roman"/>
              </a:rPr>
              <a:t>x</a:t>
            </a:r>
            <a:r>
              <a:rPr dirty="0" sz="1200" spc="-5">
                <a:latin typeface="Times New Roman"/>
                <a:cs typeface="Times New Roman"/>
              </a:rPr>
              <a:t>-terms  and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 i="1">
                <a:latin typeface="Times New Roman"/>
                <a:cs typeface="Times New Roman"/>
              </a:rPr>
              <a:t>y</a:t>
            </a:r>
            <a:r>
              <a:rPr dirty="0" sz="1200" spc="-5">
                <a:latin typeface="Times New Roman"/>
                <a:cs typeface="Times New Roman"/>
              </a:rPr>
              <a:t>-terms </a:t>
            </a:r>
            <a:r>
              <a:rPr dirty="0" sz="1200">
                <a:latin typeface="Times New Roman"/>
                <a:cs typeface="Times New Roman"/>
              </a:rPr>
              <a:t>on one side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put the </a:t>
            </a:r>
            <a:r>
              <a:rPr dirty="0" sz="1200" spc="-5">
                <a:latin typeface="Times New Roman"/>
                <a:cs typeface="Times New Roman"/>
              </a:rPr>
              <a:t>constant </a:t>
            </a:r>
            <a:r>
              <a:rPr dirty="0" sz="1200" spc="5">
                <a:latin typeface="Times New Roman"/>
                <a:cs typeface="Times New Roman"/>
              </a:rPr>
              <a:t>on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5">
                <a:latin typeface="Times New Roman"/>
                <a:cs typeface="Times New Roman"/>
              </a:rPr>
              <a:t> other:</a:t>
            </a:r>
            <a:endParaRPr sz="1200">
              <a:latin typeface="Times New Roman"/>
              <a:cs typeface="Times New Roman"/>
            </a:endParaRPr>
          </a:p>
          <a:p>
            <a:pPr algn="ctr" marL="1270">
              <a:lnSpc>
                <a:spcPct val="100000"/>
              </a:lnSpc>
              <a:spcBef>
                <a:spcPts val="490"/>
              </a:spcBef>
            </a:pPr>
            <a:r>
              <a:rPr dirty="0" sz="1200" spc="-5" b="1" i="1">
                <a:latin typeface="Times New Roman"/>
                <a:cs typeface="Times New Roman"/>
              </a:rPr>
              <a:t>(16x</a:t>
            </a:r>
            <a:r>
              <a:rPr dirty="0" baseline="38194" sz="1200" spc="-7" b="1" i="1">
                <a:latin typeface="Times New Roman"/>
                <a:cs typeface="Times New Roman"/>
              </a:rPr>
              <a:t>2  </a:t>
            </a:r>
            <a:r>
              <a:rPr dirty="0" sz="1200" b="1" i="1">
                <a:latin typeface="Times New Roman"/>
                <a:cs typeface="Times New Roman"/>
              </a:rPr>
              <a:t>− 64x) + </a:t>
            </a:r>
            <a:r>
              <a:rPr dirty="0" sz="1200" spc="-5" b="1" i="1">
                <a:latin typeface="Times New Roman"/>
                <a:cs typeface="Times New Roman"/>
              </a:rPr>
              <a:t>(9y</a:t>
            </a:r>
            <a:r>
              <a:rPr dirty="0" baseline="38194" sz="1200" spc="-7" b="1" i="1">
                <a:latin typeface="Times New Roman"/>
                <a:cs typeface="Times New Roman"/>
              </a:rPr>
              <a:t>2  </a:t>
            </a:r>
            <a:r>
              <a:rPr dirty="0" sz="1200" b="1" i="1">
                <a:latin typeface="Times New Roman"/>
                <a:cs typeface="Times New Roman"/>
              </a:rPr>
              <a:t>− </a:t>
            </a:r>
            <a:r>
              <a:rPr dirty="0" sz="1200" spc="-5" b="1" i="1">
                <a:latin typeface="Times New Roman"/>
                <a:cs typeface="Times New Roman"/>
              </a:rPr>
              <a:t>54y) </a:t>
            </a:r>
            <a:r>
              <a:rPr dirty="0" sz="1200" b="1" i="1">
                <a:latin typeface="Times New Roman"/>
                <a:cs typeface="Times New Roman"/>
              </a:rPr>
              <a:t>=</a:t>
            </a:r>
            <a:r>
              <a:rPr dirty="0" sz="1200" spc="-185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−1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dirty="0" sz="1200">
                <a:latin typeface="Times New Roman"/>
                <a:cs typeface="Times New Roman"/>
              </a:rPr>
              <a:t>Next, </a:t>
            </a:r>
            <a:r>
              <a:rPr dirty="0" sz="1200" spc="-5">
                <a:latin typeface="Times New Roman"/>
                <a:cs typeface="Times New Roman"/>
              </a:rPr>
              <a:t>factor </a:t>
            </a:r>
            <a:r>
              <a:rPr dirty="0" sz="1200">
                <a:latin typeface="Times New Roman"/>
                <a:cs typeface="Times New Roman"/>
              </a:rPr>
              <a:t>out the </a:t>
            </a:r>
            <a:r>
              <a:rPr dirty="0" sz="1200" spc="-5">
                <a:latin typeface="Times New Roman"/>
                <a:cs typeface="Times New Roman"/>
              </a:rPr>
              <a:t>coefficients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 i="1">
                <a:latin typeface="Times New Roman"/>
                <a:cs typeface="Times New Roman"/>
              </a:rPr>
              <a:t>x</a:t>
            </a:r>
            <a:r>
              <a:rPr dirty="0" baseline="38194" sz="1200" spc="-7">
                <a:latin typeface="Times New Roman"/>
                <a:cs typeface="Times New Roman"/>
              </a:rPr>
              <a:t>2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 spc="-5" i="1">
                <a:latin typeface="Times New Roman"/>
                <a:cs typeface="Times New Roman"/>
              </a:rPr>
              <a:t>y</a:t>
            </a:r>
            <a:r>
              <a:rPr dirty="0" baseline="38194" sz="1200" spc="-7">
                <a:latin typeface="Times New Roman"/>
                <a:cs typeface="Times New Roman"/>
              </a:rPr>
              <a:t>2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complete the</a:t>
            </a:r>
            <a:r>
              <a:rPr dirty="0" sz="1200" spc="-1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squares:</a:t>
            </a:r>
            <a:endParaRPr sz="1200">
              <a:latin typeface="Times New Roman"/>
              <a:cs typeface="Times New Roman"/>
            </a:endParaRPr>
          </a:p>
          <a:p>
            <a:pPr algn="ctr" marL="635">
              <a:lnSpc>
                <a:spcPct val="100000"/>
              </a:lnSpc>
              <a:spcBef>
                <a:spcPts val="660"/>
              </a:spcBef>
            </a:pPr>
            <a:r>
              <a:rPr dirty="0" sz="1200" spc="-5" b="1" i="1">
                <a:latin typeface="Times New Roman"/>
                <a:cs typeface="Times New Roman"/>
              </a:rPr>
              <a:t>16(x</a:t>
            </a:r>
            <a:r>
              <a:rPr dirty="0" baseline="38194" sz="1200" spc="-7" b="1" i="1">
                <a:latin typeface="Times New Roman"/>
                <a:cs typeface="Times New Roman"/>
              </a:rPr>
              <a:t>2 </a:t>
            </a:r>
            <a:r>
              <a:rPr dirty="0" sz="1200" b="1" i="1">
                <a:latin typeface="Times New Roman"/>
                <a:cs typeface="Times New Roman"/>
              </a:rPr>
              <a:t>− 4x + 4) + </a:t>
            </a:r>
            <a:r>
              <a:rPr dirty="0" sz="1200" spc="-5" b="1" i="1">
                <a:latin typeface="Times New Roman"/>
                <a:cs typeface="Times New Roman"/>
              </a:rPr>
              <a:t>9(y</a:t>
            </a:r>
            <a:r>
              <a:rPr dirty="0" baseline="38194" sz="1200" spc="-7" b="1" i="1">
                <a:latin typeface="Times New Roman"/>
                <a:cs typeface="Times New Roman"/>
              </a:rPr>
              <a:t>2 </a:t>
            </a:r>
            <a:r>
              <a:rPr dirty="0" sz="1200" b="1" i="1">
                <a:latin typeface="Times New Roman"/>
                <a:cs typeface="Times New Roman"/>
              </a:rPr>
              <a:t>− 6y + 9) = −1 + 64 +</a:t>
            </a:r>
            <a:r>
              <a:rPr dirty="0" sz="1200" spc="-210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81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200">
                <a:latin typeface="Times New Roman"/>
                <a:cs typeface="Times New Roman"/>
              </a:rPr>
              <a:t>or</a:t>
            </a: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660"/>
              </a:spcBef>
            </a:pPr>
            <a:r>
              <a:rPr dirty="0" sz="1200" b="1" i="1">
                <a:latin typeface="Times New Roman"/>
                <a:cs typeface="Times New Roman"/>
              </a:rPr>
              <a:t>16(x − </a:t>
            </a:r>
            <a:r>
              <a:rPr dirty="0" sz="1200" spc="-5" b="1" i="1">
                <a:latin typeface="Times New Roman"/>
                <a:cs typeface="Times New Roman"/>
              </a:rPr>
              <a:t>2)</a:t>
            </a:r>
            <a:r>
              <a:rPr dirty="0" baseline="38194" sz="1200" spc="-7" b="1" i="1">
                <a:latin typeface="Times New Roman"/>
                <a:cs typeface="Times New Roman"/>
              </a:rPr>
              <a:t>2  </a:t>
            </a:r>
            <a:r>
              <a:rPr dirty="0" sz="1200" b="1" i="1">
                <a:latin typeface="Times New Roman"/>
                <a:cs typeface="Times New Roman"/>
              </a:rPr>
              <a:t>+ </a:t>
            </a:r>
            <a:r>
              <a:rPr dirty="0" sz="1200" spc="-5" b="1" i="1">
                <a:latin typeface="Times New Roman"/>
                <a:cs typeface="Times New Roman"/>
              </a:rPr>
              <a:t>9(y </a:t>
            </a:r>
            <a:r>
              <a:rPr dirty="0" sz="1200" b="1" i="1">
                <a:latin typeface="Times New Roman"/>
                <a:cs typeface="Times New Roman"/>
              </a:rPr>
              <a:t>− </a:t>
            </a:r>
            <a:r>
              <a:rPr dirty="0" sz="1200" spc="-5" b="1" i="1">
                <a:latin typeface="Times New Roman"/>
                <a:cs typeface="Times New Roman"/>
              </a:rPr>
              <a:t>3)</a:t>
            </a:r>
            <a:r>
              <a:rPr dirty="0" baseline="38194" sz="1200" spc="-7" b="1" i="1">
                <a:latin typeface="Times New Roman"/>
                <a:cs typeface="Times New Roman"/>
              </a:rPr>
              <a:t>2  </a:t>
            </a:r>
            <a:r>
              <a:rPr dirty="0" sz="1200" b="1" i="1">
                <a:latin typeface="Times New Roman"/>
                <a:cs typeface="Times New Roman"/>
              </a:rPr>
              <a:t>=</a:t>
            </a:r>
            <a:r>
              <a:rPr dirty="0" sz="1200" spc="-200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144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200" spc="-5">
                <a:latin typeface="Times New Roman"/>
                <a:cs typeface="Times New Roman"/>
              </a:rPr>
              <a:t>Finally, </a:t>
            </a:r>
            <a:r>
              <a:rPr dirty="0" sz="1200">
                <a:latin typeface="Times New Roman"/>
                <a:cs typeface="Times New Roman"/>
              </a:rPr>
              <a:t>divide </a:t>
            </a:r>
            <a:r>
              <a:rPr dirty="0" sz="1200" spc="-5">
                <a:latin typeface="Times New Roman"/>
                <a:cs typeface="Times New Roman"/>
              </a:rPr>
              <a:t>through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144 to </a:t>
            </a:r>
            <a:r>
              <a:rPr dirty="0" sz="1200" spc="-5">
                <a:latin typeface="Times New Roman"/>
                <a:cs typeface="Times New Roman"/>
              </a:rPr>
              <a:t>introduce </a:t>
            </a:r>
            <a:r>
              <a:rPr dirty="0" sz="1200">
                <a:latin typeface="Times New Roman"/>
                <a:cs typeface="Times New Roman"/>
              </a:rPr>
              <a:t>a 1 on the </a:t>
            </a:r>
            <a:r>
              <a:rPr dirty="0" sz="1200" spc="-5">
                <a:latin typeface="Times New Roman"/>
                <a:cs typeface="Times New Roman"/>
              </a:rPr>
              <a:t>right side: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069906" y="3894497"/>
            <a:ext cx="1668765" cy="23720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995548" y="3820286"/>
            <a:ext cx="1800225" cy="2451100"/>
          </a:xfrm>
          <a:custGeom>
            <a:avLst/>
            <a:gdLst/>
            <a:ahLst/>
            <a:cxnLst/>
            <a:rect l="l" t="t" r="r" b="b"/>
            <a:pathLst>
              <a:path w="1800225" h="2451100">
                <a:moveTo>
                  <a:pt x="0" y="2451100"/>
                </a:moveTo>
                <a:lnTo>
                  <a:pt x="1799971" y="2451100"/>
                </a:lnTo>
                <a:lnTo>
                  <a:pt x="1799971" y="0"/>
                </a:lnTo>
                <a:lnTo>
                  <a:pt x="0" y="0"/>
                </a:lnTo>
                <a:lnTo>
                  <a:pt x="0" y="2451100"/>
                </a:lnTo>
                <a:close/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8607" y="898652"/>
            <a:ext cx="5778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DejaVu Serif"/>
                <a:cs typeface="DejaVu Serif"/>
              </a:rPr>
              <a:t>(𝒙</a:t>
            </a:r>
            <a:r>
              <a:rPr dirty="0" sz="1200" spc="-210">
                <a:latin typeface="DejaVu Serif"/>
                <a:cs typeface="DejaVu Serif"/>
              </a:rPr>
              <a:t> </a:t>
            </a:r>
            <a:r>
              <a:rPr dirty="0" sz="1200" spc="-110">
                <a:latin typeface="DejaVu Serif"/>
                <a:cs typeface="DejaVu Serif"/>
              </a:rPr>
              <a:t>− </a:t>
            </a:r>
            <a:r>
              <a:rPr dirty="0" sz="1200" spc="10">
                <a:latin typeface="DejaVu Serif"/>
                <a:cs typeface="DejaVu Serif"/>
              </a:rPr>
              <a:t>𝟐)</a:t>
            </a:r>
            <a:r>
              <a:rPr dirty="0" baseline="29411" sz="1275" spc="15">
                <a:latin typeface="DejaVu Serif"/>
                <a:cs typeface="DejaVu Serif"/>
              </a:rPr>
              <a:t>𝟐</a:t>
            </a:r>
            <a:endParaRPr baseline="29411" sz="1275">
              <a:latin typeface="DejaVu Serif"/>
              <a:cs typeface="DejaVu Serif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91307" y="1136396"/>
            <a:ext cx="558165" cy="0"/>
          </a:xfrm>
          <a:custGeom>
            <a:avLst/>
            <a:gdLst/>
            <a:ahLst/>
            <a:cxnLst/>
            <a:rect l="l" t="t" r="r" b="b"/>
            <a:pathLst>
              <a:path w="558164" h="0">
                <a:moveTo>
                  <a:pt x="0" y="0"/>
                </a:moveTo>
                <a:lnTo>
                  <a:pt x="557783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817746" y="898652"/>
            <a:ext cx="58293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5">
                <a:latin typeface="DejaVu Serif"/>
                <a:cs typeface="DejaVu Serif"/>
              </a:rPr>
              <a:t>(𝒚</a:t>
            </a:r>
            <a:r>
              <a:rPr dirty="0" sz="1200" spc="-200">
                <a:latin typeface="DejaVu Serif"/>
                <a:cs typeface="DejaVu Serif"/>
              </a:rPr>
              <a:t> </a:t>
            </a:r>
            <a:r>
              <a:rPr dirty="0" sz="1200" spc="-110">
                <a:latin typeface="DejaVu Serif"/>
                <a:cs typeface="DejaVu Serif"/>
              </a:rPr>
              <a:t>− </a:t>
            </a:r>
            <a:r>
              <a:rPr dirty="0" sz="1200" spc="10">
                <a:latin typeface="DejaVu Serif"/>
                <a:cs typeface="DejaVu Serif"/>
              </a:rPr>
              <a:t>𝟑)</a:t>
            </a:r>
            <a:r>
              <a:rPr dirty="0" baseline="29411" sz="1275" spc="15">
                <a:latin typeface="DejaVu Serif"/>
                <a:cs typeface="DejaVu Serif"/>
              </a:rPr>
              <a:t>𝟐</a:t>
            </a:r>
            <a:endParaRPr baseline="29411" sz="1275">
              <a:latin typeface="DejaVu Serif"/>
              <a:cs typeface="DejaVu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11778" y="1116838"/>
            <a:ext cx="9036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07390" algn="l"/>
              </a:tabLst>
            </a:pPr>
            <a:r>
              <a:rPr dirty="0" sz="1200" spc="-5">
                <a:latin typeface="DejaVu Serif"/>
                <a:cs typeface="DejaVu Serif"/>
              </a:rPr>
              <a:t>𝟗</a:t>
            </a:r>
            <a:r>
              <a:rPr dirty="0" sz="1200" spc="-5">
                <a:latin typeface="DejaVu Serif"/>
                <a:cs typeface="DejaVu Serif"/>
              </a:rPr>
              <a:t>	</a:t>
            </a:r>
            <a:r>
              <a:rPr dirty="0" sz="1200" spc="-5">
                <a:latin typeface="DejaVu Serif"/>
                <a:cs typeface="DejaVu Serif"/>
              </a:rPr>
              <a:t>𝟏𝟔</a:t>
            </a:r>
            <a:endParaRPr sz="1200">
              <a:latin typeface="DejaVu Serif"/>
              <a:cs typeface="DejaVu Serif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830446" y="1136396"/>
            <a:ext cx="561340" cy="0"/>
          </a:xfrm>
          <a:custGeom>
            <a:avLst/>
            <a:gdLst/>
            <a:ahLst/>
            <a:cxnLst/>
            <a:rect l="l" t="t" r="r" b="b"/>
            <a:pathLst>
              <a:path w="561339" h="0">
                <a:moveTo>
                  <a:pt x="0" y="0"/>
                </a:moveTo>
                <a:lnTo>
                  <a:pt x="56113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3671442" y="1014730"/>
            <a:ext cx="102361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63905" algn="l"/>
              </a:tabLst>
            </a:pPr>
            <a:r>
              <a:rPr dirty="0" sz="1200" spc="-110">
                <a:latin typeface="DejaVu Serif"/>
                <a:cs typeface="DejaVu Serif"/>
              </a:rPr>
              <a:t>+	=</a:t>
            </a:r>
            <a:r>
              <a:rPr dirty="0" sz="1200" spc="-130">
                <a:latin typeface="DejaVu Serif"/>
                <a:cs typeface="DejaVu Serif"/>
              </a:rPr>
              <a:t> </a:t>
            </a:r>
            <a:r>
              <a:rPr dirty="0" sz="1200" spc="-5">
                <a:latin typeface="DejaVu Serif"/>
                <a:cs typeface="DejaVu Serif"/>
              </a:rPr>
              <a:t>𝟏</a:t>
            </a:r>
            <a:endParaRPr sz="1200">
              <a:latin typeface="DejaVu Serif"/>
              <a:cs typeface="DejaVu Serif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274186" y="2722879"/>
            <a:ext cx="495300" cy="0"/>
          </a:xfrm>
          <a:custGeom>
            <a:avLst/>
            <a:gdLst/>
            <a:ahLst/>
            <a:cxnLst/>
            <a:rect l="l" t="t" r="r" b="b"/>
            <a:pathLst>
              <a:path w="495300" h="0">
                <a:moveTo>
                  <a:pt x="0" y="0"/>
                </a:moveTo>
                <a:lnTo>
                  <a:pt x="495300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068445" y="2745739"/>
            <a:ext cx="434340" cy="0"/>
          </a:xfrm>
          <a:custGeom>
            <a:avLst/>
            <a:gdLst/>
            <a:ahLst/>
            <a:cxnLst/>
            <a:rect l="l" t="t" r="r" b="b"/>
            <a:pathLst>
              <a:path w="434339" h="0">
                <a:moveTo>
                  <a:pt x="0" y="0"/>
                </a:moveTo>
                <a:lnTo>
                  <a:pt x="434339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801489" y="2740405"/>
            <a:ext cx="83820" cy="10795"/>
          </a:xfrm>
          <a:custGeom>
            <a:avLst/>
            <a:gdLst/>
            <a:ahLst/>
            <a:cxnLst/>
            <a:rect l="l" t="t" r="r" b="b"/>
            <a:pathLst>
              <a:path w="83820" h="10794">
                <a:moveTo>
                  <a:pt x="0" y="10668"/>
                </a:moveTo>
                <a:lnTo>
                  <a:pt x="83820" y="10668"/>
                </a:lnTo>
                <a:lnTo>
                  <a:pt x="83820" y="0"/>
                </a:lnTo>
                <a:lnTo>
                  <a:pt x="0" y="0"/>
                </a:lnTo>
                <a:lnTo>
                  <a:pt x="0" y="106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722373" y="3031489"/>
            <a:ext cx="83820" cy="10795"/>
          </a:xfrm>
          <a:custGeom>
            <a:avLst/>
            <a:gdLst/>
            <a:ahLst/>
            <a:cxnLst/>
            <a:rect l="l" t="t" r="r" b="b"/>
            <a:pathLst>
              <a:path w="83819" h="10794">
                <a:moveTo>
                  <a:pt x="0" y="10668"/>
                </a:moveTo>
                <a:lnTo>
                  <a:pt x="83819" y="10668"/>
                </a:lnTo>
                <a:lnTo>
                  <a:pt x="83819" y="0"/>
                </a:lnTo>
                <a:lnTo>
                  <a:pt x="0" y="0"/>
                </a:lnTo>
                <a:lnTo>
                  <a:pt x="0" y="106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118605" y="3031489"/>
            <a:ext cx="83820" cy="10795"/>
          </a:xfrm>
          <a:custGeom>
            <a:avLst/>
            <a:gdLst/>
            <a:ahLst/>
            <a:cxnLst/>
            <a:rect l="l" t="t" r="r" b="b"/>
            <a:pathLst>
              <a:path w="83820" h="10794">
                <a:moveTo>
                  <a:pt x="0" y="10668"/>
                </a:moveTo>
                <a:lnTo>
                  <a:pt x="83820" y="10668"/>
                </a:lnTo>
                <a:lnTo>
                  <a:pt x="83820" y="0"/>
                </a:lnTo>
                <a:lnTo>
                  <a:pt x="0" y="0"/>
                </a:lnTo>
                <a:lnTo>
                  <a:pt x="0" y="106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100632" y="3321050"/>
            <a:ext cx="83820" cy="10795"/>
          </a:xfrm>
          <a:custGeom>
            <a:avLst/>
            <a:gdLst/>
            <a:ahLst/>
            <a:cxnLst/>
            <a:rect l="l" t="t" r="r" b="b"/>
            <a:pathLst>
              <a:path w="83819" h="10795">
                <a:moveTo>
                  <a:pt x="0" y="10668"/>
                </a:moveTo>
                <a:lnTo>
                  <a:pt x="83819" y="10668"/>
                </a:lnTo>
                <a:lnTo>
                  <a:pt x="83819" y="0"/>
                </a:lnTo>
                <a:lnTo>
                  <a:pt x="0" y="0"/>
                </a:lnTo>
                <a:lnTo>
                  <a:pt x="0" y="106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902004" y="1267713"/>
            <a:ext cx="5970270" cy="22371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437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is an equation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i="1">
                <a:latin typeface="Times New Roman"/>
                <a:cs typeface="Times New Roman"/>
              </a:rPr>
              <a:t>h </a:t>
            </a:r>
            <a:r>
              <a:rPr dirty="0" sz="1200">
                <a:latin typeface="Times New Roman"/>
                <a:cs typeface="Times New Roman"/>
              </a:rPr>
              <a:t>= 2, </a:t>
            </a:r>
            <a:r>
              <a:rPr dirty="0" sz="1200" i="1">
                <a:latin typeface="Times New Roman"/>
                <a:cs typeface="Times New Roman"/>
              </a:rPr>
              <a:t>k </a:t>
            </a:r>
            <a:r>
              <a:rPr dirty="0" sz="1200">
                <a:latin typeface="Times New Roman"/>
                <a:cs typeface="Times New Roman"/>
              </a:rPr>
              <a:t>= 3, </a:t>
            </a:r>
            <a:r>
              <a:rPr dirty="0" sz="1200" i="1">
                <a:latin typeface="Times New Roman"/>
                <a:cs typeface="Times New Roman"/>
              </a:rPr>
              <a:t>a</a:t>
            </a:r>
            <a:r>
              <a:rPr dirty="0" baseline="38194" sz="1200">
                <a:latin typeface="Times New Roman"/>
                <a:cs typeface="Times New Roman"/>
              </a:rPr>
              <a:t>2 </a:t>
            </a:r>
            <a:r>
              <a:rPr dirty="0" sz="1200">
                <a:latin typeface="Times New Roman"/>
                <a:cs typeface="Times New Roman"/>
              </a:rPr>
              <a:t>= 16,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 i="1">
                <a:latin typeface="Times New Roman"/>
                <a:cs typeface="Times New Roman"/>
              </a:rPr>
              <a:t>b</a:t>
            </a:r>
            <a:r>
              <a:rPr dirty="0" baseline="38194" sz="1200">
                <a:latin typeface="Times New Roman"/>
                <a:cs typeface="Times New Roman"/>
              </a:rPr>
              <a:t>2 </a:t>
            </a:r>
            <a:r>
              <a:rPr dirty="0" sz="1200">
                <a:latin typeface="Times New Roman"/>
                <a:cs typeface="Times New Roman"/>
              </a:rPr>
              <a:t>= 9. Thus, the </a:t>
            </a:r>
            <a:r>
              <a:rPr dirty="0" sz="1200" spc="-5">
                <a:latin typeface="Times New Roman"/>
                <a:cs typeface="Times New Roman"/>
              </a:rPr>
              <a:t>graph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equation is an  ellipse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center </a:t>
            </a:r>
            <a:r>
              <a:rPr dirty="0" sz="1200" spc="-10" i="1">
                <a:latin typeface="Times New Roman"/>
                <a:cs typeface="Times New Roman"/>
              </a:rPr>
              <a:t>(</a:t>
            </a:r>
            <a:r>
              <a:rPr dirty="0" sz="1200" spc="-10">
                <a:latin typeface="Times New Roman"/>
                <a:cs typeface="Times New Roman"/>
              </a:rPr>
              <a:t>2</a:t>
            </a:r>
            <a:r>
              <a:rPr dirty="0" sz="1200" spc="-10" i="1">
                <a:latin typeface="Times New Roman"/>
                <a:cs typeface="Times New Roman"/>
              </a:rPr>
              <a:t>, </a:t>
            </a:r>
            <a:r>
              <a:rPr dirty="0" sz="1200" spc="5">
                <a:latin typeface="Times New Roman"/>
                <a:cs typeface="Times New Roman"/>
              </a:rPr>
              <a:t>3</a:t>
            </a:r>
            <a:r>
              <a:rPr dirty="0" sz="1200" spc="5" i="1">
                <a:latin typeface="Times New Roman"/>
                <a:cs typeface="Times New Roman"/>
              </a:rPr>
              <a:t>)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major axis </a:t>
            </a:r>
            <a:r>
              <a:rPr dirty="0" sz="1200" spc="-5">
                <a:latin typeface="Times New Roman"/>
                <a:cs typeface="Times New Roman"/>
              </a:rPr>
              <a:t>parallel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i="1">
                <a:latin typeface="Times New Roman"/>
                <a:cs typeface="Times New Roman"/>
              </a:rPr>
              <a:t>y</a:t>
            </a:r>
            <a:r>
              <a:rPr dirty="0" sz="1200">
                <a:latin typeface="Times New Roman"/>
                <a:cs typeface="Times New Roman"/>
              </a:rPr>
              <a:t>-axis. Since </a:t>
            </a:r>
            <a:r>
              <a:rPr dirty="0" sz="1200" i="1">
                <a:latin typeface="Times New Roman"/>
                <a:cs typeface="Times New Roman"/>
              </a:rPr>
              <a:t>a </a:t>
            </a:r>
            <a:r>
              <a:rPr dirty="0" sz="1200">
                <a:latin typeface="Times New Roman"/>
                <a:cs typeface="Times New Roman"/>
              </a:rPr>
              <a:t>= 4, the major axis extends  4 units </a:t>
            </a:r>
            <a:r>
              <a:rPr dirty="0" sz="1200" spc="-5">
                <a:latin typeface="Times New Roman"/>
                <a:cs typeface="Times New Roman"/>
              </a:rPr>
              <a:t>above and </a:t>
            </a:r>
            <a:r>
              <a:rPr dirty="0" sz="1200">
                <a:latin typeface="Times New Roman"/>
                <a:cs typeface="Times New Roman"/>
              </a:rPr>
              <a:t>4 units </a:t>
            </a:r>
            <a:r>
              <a:rPr dirty="0" sz="1200" spc="-5">
                <a:latin typeface="Times New Roman"/>
                <a:cs typeface="Times New Roman"/>
              </a:rPr>
              <a:t>below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center, so its endpoints are </a:t>
            </a:r>
            <a:r>
              <a:rPr dirty="0" sz="1200" spc="-10" i="1">
                <a:latin typeface="Times New Roman"/>
                <a:cs typeface="Times New Roman"/>
              </a:rPr>
              <a:t>(</a:t>
            </a:r>
            <a:r>
              <a:rPr dirty="0" sz="1200" spc="-10">
                <a:latin typeface="Times New Roman"/>
                <a:cs typeface="Times New Roman"/>
              </a:rPr>
              <a:t>2</a:t>
            </a:r>
            <a:r>
              <a:rPr dirty="0" sz="1200" spc="-10" i="1">
                <a:latin typeface="Times New Roman"/>
                <a:cs typeface="Times New Roman"/>
              </a:rPr>
              <a:t>, </a:t>
            </a:r>
            <a:r>
              <a:rPr dirty="0" sz="1200" spc="5">
                <a:latin typeface="Times New Roman"/>
                <a:cs typeface="Times New Roman"/>
              </a:rPr>
              <a:t>7</a:t>
            </a:r>
            <a:r>
              <a:rPr dirty="0" sz="1200" spc="5" i="1">
                <a:latin typeface="Times New Roman"/>
                <a:cs typeface="Times New Roman"/>
              </a:rPr>
              <a:t>)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 spc="-5" i="1">
                <a:latin typeface="Times New Roman"/>
                <a:cs typeface="Times New Roman"/>
              </a:rPr>
              <a:t>(</a:t>
            </a:r>
            <a:r>
              <a:rPr dirty="0" sz="1200" spc="-5">
                <a:latin typeface="Times New Roman"/>
                <a:cs typeface="Times New Roman"/>
              </a:rPr>
              <a:t>2</a:t>
            </a:r>
            <a:r>
              <a:rPr dirty="0" sz="1200" spc="-5" i="1">
                <a:latin typeface="Times New Roman"/>
                <a:cs typeface="Times New Roman"/>
              </a:rPr>
              <a:t>,</a:t>
            </a:r>
            <a:r>
              <a:rPr dirty="0" sz="1200" spc="-5">
                <a:latin typeface="Times New Roman"/>
                <a:cs typeface="Times New Roman"/>
              </a:rPr>
              <a:t>−1</a:t>
            </a:r>
            <a:r>
              <a:rPr dirty="0" sz="1200" spc="-5" i="1">
                <a:latin typeface="Times New Roman"/>
                <a:cs typeface="Times New Roman"/>
              </a:rPr>
              <a:t>)</a:t>
            </a:r>
            <a:r>
              <a:rPr dirty="0" sz="1200" spc="-5">
                <a:latin typeface="Times New Roman"/>
                <a:cs typeface="Times New Roman"/>
              </a:rPr>
              <a:t>. </a:t>
            </a:r>
            <a:r>
              <a:rPr dirty="0" sz="1200">
                <a:latin typeface="Times New Roman"/>
                <a:cs typeface="Times New Roman"/>
              </a:rPr>
              <a:t>Since </a:t>
            </a:r>
            <a:r>
              <a:rPr dirty="0" sz="1200" i="1">
                <a:latin typeface="Times New Roman"/>
                <a:cs typeface="Times New Roman"/>
              </a:rPr>
              <a:t>b </a:t>
            </a:r>
            <a:r>
              <a:rPr dirty="0" sz="1200">
                <a:latin typeface="Times New Roman"/>
                <a:cs typeface="Times New Roman"/>
              </a:rPr>
              <a:t>= 3, the  minor </a:t>
            </a:r>
            <a:r>
              <a:rPr dirty="0" sz="1200" spc="-5">
                <a:latin typeface="Times New Roman"/>
                <a:cs typeface="Times New Roman"/>
              </a:rPr>
              <a:t>axis extends </a:t>
            </a:r>
            <a:r>
              <a:rPr dirty="0" sz="1200">
                <a:latin typeface="Times New Roman"/>
                <a:cs typeface="Times New Roman"/>
              </a:rPr>
              <a:t>3 </a:t>
            </a:r>
            <a:r>
              <a:rPr dirty="0" sz="1200" spc="-5">
                <a:latin typeface="Times New Roman"/>
                <a:cs typeface="Times New Roman"/>
              </a:rPr>
              <a:t>units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5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left and </a:t>
            </a:r>
            <a:r>
              <a:rPr dirty="0" sz="1200">
                <a:latin typeface="Times New Roman"/>
                <a:cs typeface="Times New Roman"/>
              </a:rPr>
              <a:t>3 units to the </a:t>
            </a:r>
            <a:r>
              <a:rPr dirty="0" sz="1200" spc="-5">
                <a:latin typeface="Times New Roman"/>
                <a:cs typeface="Times New Roman"/>
              </a:rPr>
              <a:t>right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center, so its endpoints are  </a:t>
            </a:r>
            <a:r>
              <a:rPr dirty="0" sz="1200" spc="-5" i="1">
                <a:latin typeface="Times New Roman"/>
                <a:cs typeface="Times New Roman"/>
              </a:rPr>
              <a:t>(</a:t>
            </a:r>
            <a:r>
              <a:rPr dirty="0" sz="1200" spc="-5">
                <a:latin typeface="Times New Roman"/>
                <a:cs typeface="Times New Roman"/>
              </a:rPr>
              <a:t>−1</a:t>
            </a:r>
            <a:r>
              <a:rPr dirty="0" sz="1200" spc="-5" i="1">
                <a:latin typeface="Times New Roman"/>
                <a:cs typeface="Times New Roman"/>
              </a:rPr>
              <a:t>, </a:t>
            </a:r>
            <a:r>
              <a:rPr dirty="0" sz="1200" spc="5">
                <a:latin typeface="Times New Roman"/>
                <a:cs typeface="Times New Roman"/>
              </a:rPr>
              <a:t>3</a:t>
            </a:r>
            <a:r>
              <a:rPr dirty="0" sz="1200" spc="5" i="1">
                <a:latin typeface="Times New Roman"/>
                <a:cs typeface="Times New Roman"/>
              </a:rPr>
              <a:t>)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 spc="-5" i="1">
                <a:latin typeface="Times New Roman"/>
                <a:cs typeface="Times New Roman"/>
              </a:rPr>
              <a:t>(</a:t>
            </a:r>
            <a:r>
              <a:rPr dirty="0" sz="1200" spc="-5">
                <a:latin typeface="Times New Roman"/>
                <a:cs typeface="Times New Roman"/>
              </a:rPr>
              <a:t>5</a:t>
            </a:r>
            <a:r>
              <a:rPr dirty="0" sz="1200" spc="-5" i="1">
                <a:latin typeface="Times New Roman"/>
                <a:cs typeface="Times New Roman"/>
              </a:rPr>
              <a:t>, </a:t>
            </a:r>
            <a:r>
              <a:rPr dirty="0" sz="1200" spc="-5">
                <a:latin typeface="Times New Roman"/>
                <a:cs typeface="Times New Roman"/>
              </a:rPr>
              <a:t>3</a:t>
            </a:r>
            <a:r>
              <a:rPr dirty="0" sz="1200" spc="-5" i="1">
                <a:latin typeface="Times New Roman"/>
                <a:cs typeface="Times New Roman"/>
              </a:rPr>
              <a:t>). </a:t>
            </a:r>
            <a:r>
              <a:rPr dirty="0" sz="1200">
                <a:latin typeface="Times New Roman"/>
                <a:cs typeface="Times New Roman"/>
              </a:rPr>
              <a:t>Since</a:t>
            </a: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055"/>
              </a:spcBef>
            </a:pPr>
            <a:r>
              <a:rPr dirty="0" sz="1200" spc="-170">
                <a:latin typeface="DejaVu Serif"/>
                <a:cs typeface="DejaVu Serif"/>
              </a:rPr>
              <a:t>𝑐  </a:t>
            </a:r>
            <a:r>
              <a:rPr dirty="0" sz="1200" spc="-110">
                <a:latin typeface="DejaVu Serif"/>
                <a:cs typeface="DejaVu Serif"/>
              </a:rPr>
              <a:t>= </a:t>
            </a:r>
            <a:r>
              <a:rPr dirty="0" baseline="6944" sz="1800" spc="22">
                <a:latin typeface="DejaVu Serif"/>
                <a:cs typeface="DejaVu Serif"/>
              </a:rPr>
              <a:t>√</a:t>
            </a:r>
            <a:r>
              <a:rPr dirty="0" sz="1200" spc="15">
                <a:latin typeface="DejaVu Serif"/>
                <a:cs typeface="DejaVu Serif"/>
              </a:rPr>
              <a:t>𝑎</a:t>
            </a:r>
            <a:r>
              <a:rPr dirty="0" baseline="22875" sz="1275" spc="22">
                <a:latin typeface="DejaVu Serif"/>
                <a:cs typeface="DejaVu Serif"/>
              </a:rPr>
              <a:t>2 </a:t>
            </a:r>
            <a:r>
              <a:rPr dirty="0" sz="1200" spc="-110">
                <a:latin typeface="DejaVu Serif"/>
                <a:cs typeface="DejaVu Serif"/>
              </a:rPr>
              <a:t>− </a:t>
            </a:r>
            <a:r>
              <a:rPr dirty="0" sz="1200" spc="-45">
                <a:latin typeface="DejaVu Serif"/>
                <a:cs typeface="DejaVu Serif"/>
              </a:rPr>
              <a:t>𝑏</a:t>
            </a:r>
            <a:r>
              <a:rPr dirty="0" baseline="22875" sz="1275" spc="-67">
                <a:latin typeface="DejaVu Serif"/>
                <a:cs typeface="DejaVu Serif"/>
              </a:rPr>
              <a:t>2  </a:t>
            </a:r>
            <a:r>
              <a:rPr dirty="0" sz="1200" spc="-110">
                <a:latin typeface="DejaVu Serif"/>
                <a:cs typeface="DejaVu Serif"/>
              </a:rPr>
              <a:t>= </a:t>
            </a:r>
            <a:r>
              <a:rPr dirty="0" sz="1200" spc="-60">
                <a:latin typeface="DejaVu Serif"/>
                <a:cs typeface="DejaVu Serif"/>
              </a:rPr>
              <a:t>√16 </a:t>
            </a:r>
            <a:r>
              <a:rPr dirty="0" sz="1200" spc="-110">
                <a:latin typeface="DejaVu Serif"/>
                <a:cs typeface="DejaVu Serif"/>
              </a:rPr>
              <a:t>− </a:t>
            </a:r>
            <a:r>
              <a:rPr dirty="0" sz="1200" spc="-100">
                <a:latin typeface="DejaVu Serif"/>
                <a:cs typeface="DejaVu Serif"/>
              </a:rPr>
              <a:t>9 </a:t>
            </a:r>
            <a:r>
              <a:rPr dirty="0" sz="1200" spc="-110">
                <a:latin typeface="DejaVu Serif"/>
                <a:cs typeface="DejaVu Serif"/>
              </a:rPr>
              <a:t>=</a:t>
            </a:r>
            <a:r>
              <a:rPr dirty="0" sz="1200" spc="-60">
                <a:latin typeface="DejaVu Serif"/>
                <a:cs typeface="DejaVu Serif"/>
              </a:rPr>
              <a:t> </a:t>
            </a:r>
            <a:r>
              <a:rPr dirty="0" sz="1200" spc="-40">
                <a:latin typeface="DejaVu Serif"/>
                <a:cs typeface="DejaVu Serif"/>
              </a:rPr>
              <a:t>√7</a:t>
            </a:r>
            <a:endParaRPr sz="1200">
              <a:latin typeface="DejaVu Serif"/>
              <a:cs typeface="DejaVu Serif"/>
            </a:endParaRPr>
          </a:p>
          <a:p>
            <a:pPr algn="just" marL="12700">
              <a:lnSpc>
                <a:spcPct val="100000"/>
              </a:lnSpc>
              <a:spcBef>
                <a:spcPts val="850"/>
              </a:spcBef>
            </a:pPr>
            <a:r>
              <a:rPr dirty="0" baseline="2314" sz="1800">
                <a:latin typeface="Times New Roman"/>
                <a:cs typeface="Times New Roman"/>
              </a:rPr>
              <a:t>the</a:t>
            </a:r>
            <a:r>
              <a:rPr dirty="0" baseline="2314" sz="1800" spc="60">
                <a:latin typeface="Times New Roman"/>
                <a:cs typeface="Times New Roman"/>
              </a:rPr>
              <a:t> </a:t>
            </a:r>
            <a:r>
              <a:rPr dirty="0" baseline="2314" sz="1800" spc="-7">
                <a:latin typeface="Times New Roman"/>
                <a:cs typeface="Times New Roman"/>
              </a:rPr>
              <a:t>foci</a:t>
            </a:r>
            <a:r>
              <a:rPr dirty="0" baseline="2314" sz="1800" spc="67">
                <a:latin typeface="Times New Roman"/>
                <a:cs typeface="Times New Roman"/>
              </a:rPr>
              <a:t> </a:t>
            </a:r>
            <a:r>
              <a:rPr dirty="0" baseline="2314" sz="1800">
                <a:latin typeface="Times New Roman"/>
                <a:cs typeface="Times New Roman"/>
              </a:rPr>
              <a:t>lie</a:t>
            </a:r>
            <a:r>
              <a:rPr dirty="0" baseline="2314" sz="1800" spc="67">
                <a:latin typeface="Times New Roman"/>
                <a:cs typeface="Times New Roman"/>
              </a:rPr>
              <a:t> </a:t>
            </a:r>
            <a:r>
              <a:rPr dirty="0" sz="1200" spc="-40">
                <a:latin typeface="DejaVu Serif"/>
                <a:cs typeface="DejaVu Serif"/>
              </a:rPr>
              <a:t>√</a:t>
            </a:r>
            <a:r>
              <a:rPr dirty="0" baseline="2314" sz="1800" spc="-60">
                <a:latin typeface="DejaVu Serif"/>
                <a:cs typeface="DejaVu Serif"/>
              </a:rPr>
              <a:t>7 </a:t>
            </a:r>
            <a:r>
              <a:rPr dirty="0" baseline="2314" sz="1800">
                <a:latin typeface="Times New Roman"/>
                <a:cs typeface="Times New Roman"/>
              </a:rPr>
              <a:t>units</a:t>
            </a:r>
            <a:r>
              <a:rPr dirty="0" baseline="2314" sz="1800" spc="67">
                <a:latin typeface="Times New Roman"/>
                <a:cs typeface="Times New Roman"/>
              </a:rPr>
              <a:t> </a:t>
            </a:r>
            <a:r>
              <a:rPr dirty="0" baseline="2314" sz="1800" spc="-7">
                <a:latin typeface="Times New Roman"/>
                <a:cs typeface="Times New Roman"/>
              </a:rPr>
              <a:t>above</a:t>
            </a:r>
            <a:r>
              <a:rPr dirty="0" baseline="2314" sz="1800" spc="52">
                <a:latin typeface="Times New Roman"/>
                <a:cs typeface="Times New Roman"/>
              </a:rPr>
              <a:t> </a:t>
            </a:r>
            <a:r>
              <a:rPr dirty="0" baseline="2314" sz="1800" spc="-7">
                <a:latin typeface="Times New Roman"/>
                <a:cs typeface="Times New Roman"/>
              </a:rPr>
              <a:t>and</a:t>
            </a:r>
            <a:r>
              <a:rPr dirty="0" baseline="2314" sz="1800" spc="67">
                <a:latin typeface="Times New Roman"/>
                <a:cs typeface="Times New Roman"/>
              </a:rPr>
              <a:t> </a:t>
            </a:r>
            <a:r>
              <a:rPr dirty="0" baseline="2314" sz="1800" spc="-7">
                <a:latin typeface="Times New Roman"/>
                <a:cs typeface="Times New Roman"/>
              </a:rPr>
              <a:t>below</a:t>
            </a:r>
            <a:r>
              <a:rPr dirty="0" baseline="2314" sz="1800" spc="67">
                <a:latin typeface="Times New Roman"/>
                <a:cs typeface="Times New Roman"/>
              </a:rPr>
              <a:t> </a:t>
            </a:r>
            <a:r>
              <a:rPr dirty="0" baseline="2314" sz="1800">
                <a:latin typeface="Times New Roman"/>
                <a:cs typeface="Times New Roman"/>
              </a:rPr>
              <a:t>the</a:t>
            </a:r>
            <a:r>
              <a:rPr dirty="0" baseline="2314" sz="1800" spc="60">
                <a:latin typeface="Times New Roman"/>
                <a:cs typeface="Times New Roman"/>
              </a:rPr>
              <a:t> </a:t>
            </a:r>
            <a:r>
              <a:rPr dirty="0" baseline="2314" sz="1800" spc="-7">
                <a:latin typeface="Times New Roman"/>
                <a:cs typeface="Times New Roman"/>
              </a:rPr>
              <a:t>center,</a:t>
            </a:r>
            <a:r>
              <a:rPr dirty="0" baseline="2314" sz="1800" spc="67">
                <a:latin typeface="Times New Roman"/>
                <a:cs typeface="Times New Roman"/>
              </a:rPr>
              <a:t> </a:t>
            </a:r>
            <a:r>
              <a:rPr dirty="0" baseline="2314" sz="1800">
                <a:latin typeface="Times New Roman"/>
                <a:cs typeface="Times New Roman"/>
              </a:rPr>
              <a:t>placing</a:t>
            </a:r>
            <a:r>
              <a:rPr dirty="0" baseline="2314" sz="1800" spc="52">
                <a:latin typeface="Times New Roman"/>
                <a:cs typeface="Times New Roman"/>
              </a:rPr>
              <a:t> </a:t>
            </a:r>
            <a:r>
              <a:rPr dirty="0" baseline="2314" sz="1800">
                <a:latin typeface="Times New Roman"/>
                <a:cs typeface="Times New Roman"/>
              </a:rPr>
              <a:t>them</a:t>
            </a:r>
            <a:r>
              <a:rPr dirty="0" baseline="2314" sz="1800" spc="75">
                <a:latin typeface="Times New Roman"/>
                <a:cs typeface="Times New Roman"/>
              </a:rPr>
              <a:t> </a:t>
            </a:r>
            <a:r>
              <a:rPr dirty="0" baseline="2314" sz="1800" spc="-7">
                <a:latin typeface="Times New Roman"/>
                <a:cs typeface="Times New Roman"/>
              </a:rPr>
              <a:t>at</a:t>
            </a:r>
            <a:r>
              <a:rPr dirty="0" baseline="2314" sz="1800" spc="67">
                <a:latin typeface="Times New Roman"/>
                <a:cs typeface="Times New Roman"/>
              </a:rPr>
              <a:t> </a:t>
            </a:r>
            <a:r>
              <a:rPr dirty="0" baseline="2314" sz="1800">
                <a:latin typeface="Times New Roman"/>
                <a:cs typeface="Times New Roman"/>
              </a:rPr>
              <a:t>the</a:t>
            </a:r>
            <a:r>
              <a:rPr dirty="0" baseline="2314" sz="1800" spc="60">
                <a:latin typeface="Times New Roman"/>
                <a:cs typeface="Times New Roman"/>
              </a:rPr>
              <a:t> </a:t>
            </a:r>
            <a:r>
              <a:rPr dirty="0" baseline="2314" sz="1800">
                <a:latin typeface="Times New Roman"/>
                <a:cs typeface="Times New Roman"/>
              </a:rPr>
              <a:t>points</a:t>
            </a:r>
            <a:r>
              <a:rPr dirty="0" baseline="2314" sz="1800" spc="104">
                <a:latin typeface="Times New Roman"/>
                <a:cs typeface="Times New Roman"/>
              </a:rPr>
              <a:t> </a:t>
            </a:r>
            <a:r>
              <a:rPr dirty="0" baseline="2314" sz="1800" spc="-7" i="1">
                <a:latin typeface="Times New Roman"/>
                <a:cs typeface="Times New Roman"/>
              </a:rPr>
              <a:t>(</a:t>
            </a:r>
            <a:r>
              <a:rPr dirty="0" baseline="2314" sz="1800" spc="-7">
                <a:latin typeface="Times New Roman"/>
                <a:cs typeface="Times New Roman"/>
              </a:rPr>
              <a:t>2</a:t>
            </a:r>
            <a:r>
              <a:rPr dirty="0" baseline="2314" sz="1800" spc="-7" i="1">
                <a:latin typeface="Times New Roman"/>
                <a:cs typeface="Times New Roman"/>
              </a:rPr>
              <a:t>,</a:t>
            </a:r>
            <a:r>
              <a:rPr dirty="0" baseline="2314" sz="1800" spc="67" i="1">
                <a:latin typeface="Times New Roman"/>
                <a:cs typeface="Times New Roman"/>
              </a:rPr>
              <a:t> </a:t>
            </a:r>
            <a:r>
              <a:rPr dirty="0" baseline="2314" sz="1800">
                <a:latin typeface="Times New Roman"/>
                <a:cs typeface="Times New Roman"/>
              </a:rPr>
              <a:t>3</a:t>
            </a:r>
            <a:r>
              <a:rPr dirty="0" baseline="2314" sz="1800" spc="67">
                <a:latin typeface="Times New Roman"/>
                <a:cs typeface="Times New Roman"/>
              </a:rPr>
              <a:t> </a:t>
            </a:r>
            <a:r>
              <a:rPr dirty="0" baseline="2314" sz="1800" spc="-22">
                <a:latin typeface="Times New Roman"/>
                <a:cs typeface="Times New Roman"/>
              </a:rPr>
              <a:t>+</a:t>
            </a:r>
            <a:r>
              <a:rPr dirty="0" sz="1200" spc="-15">
                <a:latin typeface="DejaVu Serif"/>
                <a:cs typeface="DejaVu Serif"/>
              </a:rPr>
              <a:t>√</a:t>
            </a:r>
            <a:r>
              <a:rPr dirty="0" baseline="2314" sz="1800" spc="-22">
                <a:latin typeface="DejaVu Serif"/>
                <a:cs typeface="DejaVu Serif"/>
              </a:rPr>
              <a:t>7)</a:t>
            </a:r>
            <a:r>
              <a:rPr dirty="0" baseline="2314" sz="1800" spc="-37">
                <a:latin typeface="DejaVu Serif"/>
                <a:cs typeface="DejaVu Serif"/>
              </a:rPr>
              <a:t> </a:t>
            </a:r>
            <a:r>
              <a:rPr dirty="0" baseline="2314" sz="1800" spc="-7">
                <a:latin typeface="Times New Roman"/>
                <a:cs typeface="Times New Roman"/>
              </a:rPr>
              <a:t>and</a:t>
            </a:r>
            <a:r>
              <a:rPr dirty="0" baseline="2314" sz="1800" spc="67">
                <a:latin typeface="Times New Roman"/>
                <a:cs typeface="Times New Roman"/>
              </a:rPr>
              <a:t> </a:t>
            </a:r>
            <a:r>
              <a:rPr dirty="0" baseline="2314" sz="1800" spc="-15" i="1">
                <a:latin typeface="Times New Roman"/>
                <a:cs typeface="Times New Roman"/>
              </a:rPr>
              <a:t>(</a:t>
            </a:r>
            <a:r>
              <a:rPr dirty="0" baseline="2314" sz="1800" spc="-15">
                <a:latin typeface="Times New Roman"/>
                <a:cs typeface="Times New Roman"/>
              </a:rPr>
              <a:t>2</a:t>
            </a:r>
            <a:r>
              <a:rPr dirty="0" baseline="2314" sz="1800" spc="-15" i="1">
                <a:latin typeface="Times New Roman"/>
                <a:cs typeface="Times New Roman"/>
              </a:rPr>
              <a:t>,</a:t>
            </a:r>
            <a:r>
              <a:rPr dirty="0" baseline="2314" sz="1800" spc="67" i="1">
                <a:latin typeface="Times New Roman"/>
                <a:cs typeface="Times New Roman"/>
              </a:rPr>
              <a:t> </a:t>
            </a:r>
            <a:r>
              <a:rPr dirty="0" baseline="2314" sz="1800">
                <a:latin typeface="Times New Roman"/>
                <a:cs typeface="Times New Roman"/>
              </a:rPr>
              <a:t>3</a:t>
            </a:r>
            <a:endParaRPr baseline="2314" sz="18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844"/>
              </a:spcBef>
            </a:pPr>
            <a:r>
              <a:rPr dirty="0" baseline="2314" sz="1800" spc="-37">
                <a:latin typeface="Times New Roman"/>
                <a:cs typeface="Times New Roman"/>
              </a:rPr>
              <a:t>−</a:t>
            </a:r>
            <a:r>
              <a:rPr dirty="0" sz="1200" spc="-25">
                <a:latin typeface="DejaVu Serif"/>
                <a:cs typeface="DejaVu Serif"/>
              </a:rPr>
              <a:t>√</a:t>
            </a:r>
            <a:r>
              <a:rPr dirty="0" baseline="2314" sz="1800" spc="-37">
                <a:latin typeface="DejaVu Serif"/>
                <a:cs typeface="DejaVu Serif"/>
              </a:rPr>
              <a:t>7</a:t>
            </a:r>
            <a:r>
              <a:rPr dirty="0" baseline="2314" sz="1800" spc="-37">
                <a:latin typeface="Times New Roman"/>
                <a:cs typeface="Times New Roman"/>
              </a:rPr>
              <a:t>)</a:t>
            </a:r>
            <a:endParaRPr baseline="2314" sz="18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02004" y="6011036"/>
            <a:ext cx="6000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12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</a:t>
            </a:r>
            <a:r>
              <a:rPr dirty="0" u="heavy" sz="1200" spc="-2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</a:t>
            </a:r>
            <a:r>
              <a:rPr dirty="0" u="heavy" sz="12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</a:t>
            </a:r>
            <a:r>
              <a:rPr dirty="0" u="heavy" sz="12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02004" y="6536816"/>
            <a:ext cx="56896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12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</a:t>
            </a:r>
            <a:r>
              <a:rPr dirty="0" u="heavy" sz="12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ol</a:t>
            </a:r>
            <a:r>
              <a:rPr dirty="0" u="heavy" sz="12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u</a:t>
            </a:r>
            <a:r>
              <a:rPr dirty="0" u="heavy" sz="12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546605" y="5927216"/>
            <a:ext cx="5323840" cy="817880"/>
          </a:xfrm>
          <a:prstGeom prst="rect">
            <a:avLst/>
          </a:prstGeom>
        </p:spPr>
        <p:txBody>
          <a:bodyPr wrap="square" lIns="0" tIns="96520" rIns="0" bIns="0" rtlCol="0" vert="horz">
            <a:spAutoFit/>
          </a:bodyPr>
          <a:lstStyle/>
          <a:p>
            <a:pPr marL="56515">
              <a:lnSpc>
                <a:spcPct val="100000"/>
              </a:lnSpc>
              <a:spcBef>
                <a:spcPts val="760"/>
              </a:spcBef>
            </a:pPr>
            <a:r>
              <a:rPr dirty="0" sz="1200" spc="-5">
                <a:latin typeface="Times New Roman"/>
                <a:cs typeface="Times New Roman"/>
              </a:rPr>
              <a:t>Describe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graph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equation</a:t>
            </a:r>
            <a:endParaRPr sz="1200">
              <a:latin typeface="Times New Roman"/>
              <a:cs typeface="Times New Roman"/>
            </a:endParaRPr>
          </a:p>
          <a:p>
            <a:pPr marL="1538605">
              <a:lnSpc>
                <a:spcPct val="100000"/>
              </a:lnSpc>
              <a:spcBef>
                <a:spcPts val="660"/>
              </a:spcBef>
            </a:pPr>
            <a:r>
              <a:rPr dirty="0" sz="1200" b="1" i="1">
                <a:latin typeface="Times New Roman"/>
                <a:cs typeface="Times New Roman"/>
              </a:rPr>
              <a:t>x</a:t>
            </a:r>
            <a:r>
              <a:rPr dirty="0" baseline="38194" sz="1200" b="1" i="1">
                <a:latin typeface="Times New Roman"/>
                <a:cs typeface="Times New Roman"/>
              </a:rPr>
              <a:t>2 </a:t>
            </a:r>
            <a:r>
              <a:rPr dirty="0" sz="1200" b="1" i="1">
                <a:latin typeface="Times New Roman"/>
                <a:cs typeface="Times New Roman"/>
              </a:rPr>
              <a:t>− </a:t>
            </a:r>
            <a:r>
              <a:rPr dirty="0" sz="1200" spc="-5" b="1" i="1">
                <a:latin typeface="Times New Roman"/>
                <a:cs typeface="Times New Roman"/>
              </a:rPr>
              <a:t>y</a:t>
            </a:r>
            <a:r>
              <a:rPr dirty="0" baseline="38194" sz="1200" spc="-7" b="1" i="1">
                <a:latin typeface="Times New Roman"/>
                <a:cs typeface="Times New Roman"/>
              </a:rPr>
              <a:t>2 </a:t>
            </a:r>
            <a:r>
              <a:rPr dirty="0" sz="1200" b="1" i="1">
                <a:latin typeface="Times New Roman"/>
                <a:cs typeface="Times New Roman"/>
              </a:rPr>
              <a:t>− 4x + 8y − 21 =</a:t>
            </a:r>
            <a:r>
              <a:rPr dirty="0" sz="1200" spc="-35" b="1" i="1">
                <a:latin typeface="Times New Roman"/>
                <a:cs typeface="Times New Roman"/>
              </a:rPr>
              <a:t> </a:t>
            </a:r>
            <a:r>
              <a:rPr dirty="0" sz="1200" b="1" i="1">
                <a:latin typeface="Times New Roman"/>
                <a:cs typeface="Times New Roman"/>
              </a:rPr>
              <a:t>0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200" spc="-5">
                <a:latin typeface="Times New Roman"/>
                <a:cs typeface="Times New Roman"/>
              </a:rPr>
              <a:t>This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equation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involves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quadratic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terms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both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x</a:t>
            </a:r>
            <a:r>
              <a:rPr dirty="0" sz="1200" spc="100" i="1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and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5" i="1">
                <a:latin typeface="Times New Roman"/>
                <a:cs typeface="Times New Roman"/>
              </a:rPr>
              <a:t>y</a:t>
            </a:r>
            <a:r>
              <a:rPr dirty="0" sz="1200" spc="-5">
                <a:latin typeface="Times New Roman"/>
                <a:cs typeface="Times New Roman"/>
              </a:rPr>
              <a:t>,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so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we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will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group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 i="1">
                <a:latin typeface="Times New Roman"/>
                <a:cs typeface="Times New Roman"/>
              </a:rPr>
              <a:t>x</a:t>
            </a:r>
            <a:r>
              <a:rPr dirty="0" sz="1200" spc="-5">
                <a:latin typeface="Times New Roman"/>
                <a:cs typeface="Times New Roman"/>
              </a:rPr>
              <a:t>-terms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02004" y="6718172"/>
            <a:ext cx="3778250" cy="556260"/>
          </a:xfrm>
          <a:prstGeom prst="rect">
            <a:avLst/>
          </a:prstGeom>
        </p:spPr>
        <p:txBody>
          <a:bodyPr wrap="square" lIns="0" tIns="946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 i="1">
                <a:latin typeface="Times New Roman"/>
                <a:cs typeface="Times New Roman"/>
              </a:rPr>
              <a:t>y</a:t>
            </a:r>
            <a:r>
              <a:rPr dirty="0" sz="1200" spc="-5">
                <a:latin typeface="Times New Roman"/>
                <a:cs typeface="Times New Roman"/>
              </a:rPr>
              <a:t>-terms </a:t>
            </a:r>
            <a:r>
              <a:rPr dirty="0" sz="1200">
                <a:latin typeface="Times New Roman"/>
                <a:cs typeface="Times New Roman"/>
              </a:rPr>
              <a:t>on one side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put the </a:t>
            </a:r>
            <a:r>
              <a:rPr dirty="0" sz="1200" spc="-5">
                <a:latin typeface="Times New Roman"/>
                <a:cs typeface="Times New Roman"/>
              </a:rPr>
              <a:t>constant </a:t>
            </a:r>
            <a:r>
              <a:rPr dirty="0" sz="1200" spc="5">
                <a:latin typeface="Times New Roman"/>
                <a:cs typeface="Times New Roman"/>
              </a:rPr>
              <a:t>on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other:</a:t>
            </a:r>
            <a:endParaRPr sz="1200">
              <a:latin typeface="Times New Roman"/>
              <a:cs typeface="Times New Roman"/>
            </a:endParaRPr>
          </a:p>
          <a:p>
            <a:pPr marL="2200910">
              <a:lnSpc>
                <a:spcPct val="100000"/>
              </a:lnSpc>
              <a:spcBef>
                <a:spcPts val="650"/>
              </a:spcBef>
            </a:pPr>
            <a:r>
              <a:rPr dirty="0" sz="1200" spc="-5" b="1" i="1">
                <a:latin typeface="Times New Roman"/>
                <a:cs typeface="Times New Roman"/>
              </a:rPr>
              <a:t>(x</a:t>
            </a:r>
            <a:r>
              <a:rPr dirty="0" baseline="38194" sz="1200" spc="-7" b="1" i="1">
                <a:latin typeface="Times New Roman"/>
                <a:cs typeface="Times New Roman"/>
              </a:rPr>
              <a:t>2 </a:t>
            </a:r>
            <a:r>
              <a:rPr dirty="0" sz="1200" b="1" i="1">
                <a:latin typeface="Times New Roman"/>
                <a:cs typeface="Times New Roman"/>
              </a:rPr>
              <a:t>− 4x) − </a:t>
            </a:r>
            <a:r>
              <a:rPr dirty="0" sz="1200" spc="-5" b="1" i="1">
                <a:latin typeface="Times New Roman"/>
                <a:cs typeface="Times New Roman"/>
              </a:rPr>
              <a:t>(y</a:t>
            </a:r>
            <a:r>
              <a:rPr dirty="0" baseline="38194" sz="1200" spc="-7" b="1" i="1">
                <a:latin typeface="Times New Roman"/>
                <a:cs typeface="Times New Roman"/>
              </a:rPr>
              <a:t>2 </a:t>
            </a:r>
            <a:r>
              <a:rPr dirty="0" sz="1200" b="1" i="1">
                <a:latin typeface="Times New Roman"/>
                <a:cs typeface="Times New Roman"/>
              </a:rPr>
              <a:t>− </a:t>
            </a:r>
            <a:r>
              <a:rPr dirty="0" sz="1200" spc="-5" b="1" i="1">
                <a:latin typeface="Times New Roman"/>
                <a:cs typeface="Times New Roman"/>
              </a:rPr>
              <a:t>8y) </a:t>
            </a:r>
            <a:r>
              <a:rPr dirty="0" sz="1200" b="1" i="1">
                <a:latin typeface="Times New Roman"/>
                <a:cs typeface="Times New Roman"/>
              </a:rPr>
              <a:t>=</a:t>
            </a:r>
            <a:r>
              <a:rPr dirty="0" sz="1200" spc="140" b="1" i="1">
                <a:latin typeface="Times New Roman"/>
                <a:cs typeface="Times New Roman"/>
              </a:rPr>
              <a:t> </a:t>
            </a:r>
            <a:r>
              <a:rPr dirty="0" sz="1200" spc="-15" b="1" i="1">
                <a:latin typeface="Times New Roman"/>
                <a:cs typeface="Times New Roman"/>
              </a:rPr>
              <a:t>21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02004" y="7471029"/>
            <a:ext cx="37731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completing the squares that this </a:t>
            </a:r>
            <a:r>
              <a:rPr dirty="0" sz="1200" spc="-5">
                <a:latin typeface="Times New Roman"/>
                <a:cs typeface="Times New Roman"/>
              </a:rPr>
              <a:t>equation can </a:t>
            </a:r>
            <a:r>
              <a:rPr dirty="0" sz="1200" spc="5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written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as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881753" y="7356729"/>
            <a:ext cx="498475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25">
                <a:latin typeface="DejaVu Serif"/>
                <a:cs typeface="DejaVu Serif"/>
              </a:rPr>
              <a:t>(</a:t>
            </a:r>
            <a:r>
              <a:rPr dirty="0" sz="1150" spc="-50">
                <a:latin typeface="DejaVu Serif"/>
                <a:cs typeface="DejaVu Serif"/>
              </a:rPr>
              <a:t>𝒙</a:t>
            </a:r>
            <a:r>
              <a:rPr dirty="0" sz="1150" spc="-130">
                <a:latin typeface="DejaVu Serif"/>
                <a:cs typeface="DejaVu Serif"/>
              </a:rPr>
              <a:t>−</a:t>
            </a:r>
            <a:r>
              <a:rPr dirty="0" sz="1150">
                <a:latin typeface="DejaVu Serif"/>
                <a:cs typeface="DejaVu Serif"/>
              </a:rPr>
              <a:t>𝟐</a:t>
            </a:r>
            <a:r>
              <a:rPr dirty="0" sz="1150" spc="25">
                <a:latin typeface="DejaVu Serif"/>
                <a:cs typeface="DejaVu Serif"/>
              </a:rPr>
              <a:t>)</a:t>
            </a:r>
            <a:r>
              <a:rPr dirty="0" baseline="23391" sz="1425" spc="-15">
                <a:latin typeface="DejaVu Serif"/>
                <a:cs typeface="DejaVu Serif"/>
              </a:rPr>
              <a:t>𝟐</a:t>
            </a:r>
            <a:endParaRPr baseline="23391" sz="1425">
              <a:latin typeface="DejaVu Serif"/>
              <a:cs typeface="DejaVu Serif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894453" y="7578979"/>
            <a:ext cx="477520" cy="0"/>
          </a:xfrm>
          <a:custGeom>
            <a:avLst/>
            <a:gdLst/>
            <a:ahLst/>
            <a:cxnLst/>
            <a:rect l="l" t="t" r="r" b="b"/>
            <a:pathLst>
              <a:path w="477520" h="0">
                <a:moveTo>
                  <a:pt x="0" y="0"/>
                </a:moveTo>
                <a:lnTo>
                  <a:pt x="477012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5602985" y="7356729"/>
            <a:ext cx="499745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25">
                <a:latin typeface="DejaVu Serif"/>
                <a:cs typeface="DejaVu Serif"/>
              </a:rPr>
              <a:t>(</a:t>
            </a:r>
            <a:r>
              <a:rPr dirty="0" sz="1150" spc="-10">
                <a:latin typeface="DejaVu Serif"/>
                <a:cs typeface="DejaVu Serif"/>
              </a:rPr>
              <a:t>𝒚</a:t>
            </a:r>
            <a:r>
              <a:rPr dirty="0" sz="1150" spc="-130">
                <a:latin typeface="DejaVu Serif"/>
                <a:cs typeface="DejaVu Serif"/>
              </a:rPr>
              <a:t>−</a:t>
            </a:r>
            <a:r>
              <a:rPr dirty="0" sz="1150" spc="-15">
                <a:latin typeface="DejaVu Serif"/>
                <a:cs typeface="DejaVu Serif"/>
              </a:rPr>
              <a:t>𝟒</a:t>
            </a:r>
            <a:r>
              <a:rPr dirty="0" sz="1150" spc="25">
                <a:latin typeface="DejaVu Serif"/>
                <a:cs typeface="DejaVu Serif"/>
              </a:rPr>
              <a:t>)</a:t>
            </a:r>
            <a:r>
              <a:rPr dirty="0" baseline="23391" sz="1425" spc="-15">
                <a:latin typeface="DejaVu Serif"/>
                <a:cs typeface="DejaVu Serif"/>
              </a:rPr>
              <a:t>𝟐</a:t>
            </a:r>
            <a:endParaRPr baseline="23391" sz="1425">
              <a:latin typeface="DejaVu Serif"/>
              <a:cs typeface="DejaVu Serif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076825" y="7579232"/>
            <a:ext cx="836294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35330" algn="l"/>
              </a:tabLst>
            </a:pPr>
            <a:r>
              <a:rPr dirty="0" sz="1150" spc="-5">
                <a:latin typeface="DejaVu Serif"/>
                <a:cs typeface="DejaVu Serif"/>
              </a:rPr>
              <a:t>𝟗</a:t>
            </a:r>
            <a:r>
              <a:rPr dirty="0" sz="1150" spc="-5">
                <a:latin typeface="DejaVu Serif"/>
                <a:cs typeface="DejaVu Serif"/>
              </a:rPr>
              <a:t>	</a:t>
            </a:r>
            <a:r>
              <a:rPr dirty="0" sz="1150" spc="-5">
                <a:latin typeface="DejaVu Serif"/>
                <a:cs typeface="DejaVu Serif"/>
              </a:rPr>
              <a:t>𝟗</a:t>
            </a:r>
            <a:endParaRPr sz="1150">
              <a:latin typeface="DejaVu Serif"/>
              <a:cs typeface="DejaVu Serif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615685" y="7578979"/>
            <a:ext cx="480059" cy="0"/>
          </a:xfrm>
          <a:custGeom>
            <a:avLst/>
            <a:gdLst/>
            <a:ahLst/>
            <a:cxnLst/>
            <a:rect l="l" t="t" r="r" b="b"/>
            <a:pathLst>
              <a:path w="480060" h="0">
                <a:moveTo>
                  <a:pt x="0" y="0"/>
                </a:moveTo>
                <a:lnTo>
                  <a:pt x="480060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5404484" y="7420736"/>
            <a:ext cx="108902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47395" algn="l"/>
              </a:tabLst>
            </a:pPr>
            <a:r>
              <a:rPr dirty="0" sz="1600" spc="-150">
                <a:latin typeface="DejaVu Serif"/>
                <a:cs typeface="DejaVu Serif"/>
              </a:rPr>
              <a:t>−	= </a:t>
            </a:r>
            <a:r>
              <a:rPr dirty="0" sz="1600" spc="-10">
                <a:latin typeface="DejaVu Serif"/>
                <a:cs typeface="DejaVu Serif"/>
              </a:rPr>
              <a:t>𝟏</a:t>
            </a:r>
            <a:endParaRPr sz="1600">
              <a:latin typeface="DejaVu Serif"/>
              <a:cs typeface="DejaVu Serif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219504" y="8675877"/>
            <a:ext cx="83820" cy="10795"/>
          </a:xfrm>
          <a:custGeom>
            <a:avLst/>
            <a:gdLst/>
            <a:ahLst/>
            <a:cxnLst/>
            <a:rect l="l" t="t" r="r" b="b"/>
            <a:pathLst>
              <a:path w="83819" h="10795">
                <a:moveTo>
                  <a:pt x="0" y="10668"/>
                </a:moveTo>
                <a:lnTo>
                  <a:pt x="83819" y="10668"/>
                </a:lnTo>
                <a:lnTo>
                  <a:pt x="83819" y="0"/>
                </a:lnTo>
                <a:lnTo>
                  <a:pt x="0" y="0"/>
                </a:lnTo>
                <a:lnTo>
                  <a:pt x="0" y="106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034919" y="8675877"/>
            <a:ext cx="83820" cy="10795"/>
          </a:xfrm>
          <a:custGeom>
            <a:avLst/>
            <a:gdLst/>
            <a:ahLst/>
            <a:cxnLst/>
            <a:rect l="l" t="t" r="r" b="b"/>
            <a:pathLst>
              <a:path w="83819" h="10795">
                <a:moveTo>
                  <a:pt x="0" y="10668"/>
                </a:moveTo>
                <a:lnTo>
                  <a:pt x="83819" y="10668"/>
                </a:lnTo>
                <a:lnTo>
                  <a:pt x="83819" y="0"/>
                </a:lnTo>
                <a:lnTo>
                  <a:pt x="0" y="0"/>
                </a:lnTo>
                <a:lnTo>
                  <a:pt x="0" y="106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099108" y="8966911"/>
            <a:ext cx="83820" cy="10795"/>
          </a:xfrm>
          <a:custGeom>
            <a:avLst/>
            <a:gdLst/>
            <a:ahLst/>
            <a:cxnLst/>
            <a:rect l="l" t="t" r="r" b="b"/>
            <a:pathLst>
              <a:path w="83819" h="10795">
                <a:moveTo>
                  <a:pt x="0" y="10667"/>
                </a:moveTo>
                <a:lnTo>
                  <a:pt x="83819" y="10667"/>
                </a:lnTo>
                <a:lnTo>
                  <a:pt x="83819" y="0"/>
                </a:lnTo>
                <a:lnTo>
                  <a:pt x="0" y="0"/>
                </a:lnTo>
                <a:lnTo>
                  <a:pt x="0" y="106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156714" y="8966911"/>
            <a:ext cx="83820" cy="10795"/>
          </a:xfrm>
          <a:custGeom>
            <a:avLst/>
            <a:gdLst/>
            <a:ahLst/>
            <a:cxnLst/>
            <a:rect l="l" t="t" r="r" b="b"/>
            <a:pathLst>
              <a:path w="83819" h="10795">
                <a:moveTo>
                  <a:pt x="0" y="10667"/>
                </a:moveTo>
                <a:lnTo>
                  <a:pt x="83819" y="10667"/>
                </a:lnTo>
                <a:lnTo>
                  <a:pt x="83819" y="0"/>
                </a:lnTo>
                <a:lnTo>
                  <a:pt x="0" y="0"/>
                </a:lnTo>
                <a:lnTo>
                  <a:pt x="0" y="106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902004" y="7753350"/>
            <a:ext cx="5970905" cy="1397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437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is an equation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i="1">
                <a:latin typeface="Times New Roman"/>
                <a:cs typeface="Times New Roman"/>
              </a:rPr>
              <a:t>h </a:t>
            </a:r>
            <a:r>
              <a:rPr dirty="0" sz="1200">
                <a:latin typeface="Times New Roman"/>
                <a:cs typeface="Times New Roman"/>
              </a:rPr>
              <a:t>= 2</a:t>
            </a:r>
            <a:r>
              <a:rPr dirty="0" sz="1200" i="1">
                <a:latin typeface="Times New Roman"/>
                <a:cs typeface="Times New Roman"/>
              </a:rPr>
              <a:t>, k </a:t>
            </a:r>
            <a:r>
              <a:rPr dirty="0" sz="1200">
                <a:latin typeface="Times New Roman"/>
                <a:cs typeface="Times New Roman"/>
              </a:rPr>
              <a:t>= 4</a:t>
            </a:r>
            <a:r>
              <a:rPr dirty="0" sz="1200" i="1">
                <a:latin typeface="Times New Roman"/>
                <a:cs typeface="Times New Roman"/>
              </a:rPr>
              <a:t>, a</a:t>
            </a:r>
            <a:r>
              <a:rPr dirty="0" baseline="38194" sz="1200">
                <a:latin typeface="Times New Roman"/>
                <a:cs typeface="Times New Roman"/>
              </a:rPr>
              <a:t>2 </a:t>
            </a:r>
            <a:r>
              <a:rPr dirty="0" sz="1200">
                <a:latin typeface="Times New Roman"/>
                <a:cs typeface="Times New Roman"/>
              </a:rPr>
              <a:t>= 9</a:t>
            </a:r>
            <a:r>
              <a:rPr dirty="0" sz="1200" i="1">
                <a:latin typeface="Times New Roman"/>
                <a:cs typeface="Times New Roman"/>
              </a:rPr>
              <a:t>,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 i="1">
                <a:latin typeface="Times New Roman"/>
                <a:cs typeface="Times New Roman"/>
              </a:rPr>
              <a:t>b</a:t>
            </a:r>
            <a:r>
              <a:rPr dirty="0" baseline="38194" sz="1200">
                <a:latin typeface="Times New Roman"/>
                <a:cs typeface="Times New Roman"/>
              </a:rPr>
              <a:t>2 </a:t>
            </a:r>
            <a:r>
              <a:rPr dirty="0" sz="1200">
                <a:latin typeface="Times New Roman"/>
                <a:cs typeface="Times New Roman"/>
              </a:rPr>
              <a:t>= 9</a:t>
            </a:r>
            <a:r>
              <a:rPr dirty="0" sz="1200" i="1">
                <a:latin typeface="Times New Roman"/>
                <a:cs typeface="Times New Roman"/>
              </a:rPr>
              <a:t>. </a:t>
            </a:r>
            <a:r>
              <a:rPr dirty="0" sz="1200">
                <a:latin typeface="Times New Roman"/>
                <a:cs typeface="Times New Roman"/>
              </a:rPr>
              <a:t>Thus, the </a:t>
            </a:r>
            <a:r>
              <a:rPr dirty="0" sz="1200" spc="-5">
                <a:latin typeface="Times New Roman"/>
                <a:cs typeface="Times New Roman"/>
              </a:rPr>
              <a:t>equation represents </a:t>
            </a:r>
            <a:r>
              <a:rPr dirty="0" sz="1200">
                <a:latin typeface="Times New Roman"/>
                <a:cs typeface="Times New Roman"/>
              </a:rPr>
              <a:t>a  </a:t>
            </a:r>
            <a:r>
              <a:rPr dirty="0" sz="1200" spc="-5">
                <a:latin typeface="Times New Roman"/>
                <a:cs typeface="Times New Roman"/>
              </a:rPr>
              <a:t>hyperbola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center </a:t>
            </a:r>
            <a:r>
              <a:rPr dirty="0" sz="1200" spc="-5" i="1">
                <a:latin typeface="Times New Roman"/>
                <a:cs typeface="Times New Roman"/>
              </a:rPr>
              <a:t>(</a:t>
            </a:r>
            <a:r>
              <a:rPr dirty="0" sz="1200" spc="-5">
                <a:latin typeface="Times New Roman"/>
                <a:cs typeface="Times New Roman"/>
              </a:rPr>
              <a:t>2</a:t>
            </a:r>
            <a:r>
              <a:rPr dirty="0" sz="1200" spc="-5" i="1">
                <a:latin typeface="Times New Roman"/>
                <a:cs typeface="Times New Roman"/>
              </a:rPr>
              <a:t>, </a:t>
            </a:r>
            <a:r>
              <a:rPr dirty="0" sz="1200">
                <a:latin typeface="Times New Roman"/>
                <a:cs typeface="Times New Roman"/>
              </a:rPr>
              <a:t>4</a:t>
            </a:r>
            <a:r>
              <a:rPr dirty="0" sz="1200" i="1">
                <a:latin typeface="Times New Roman"/>
                <a:cs typeface="Times New Roman"/>
              </a:rPr>
              <a:t>) </a:t>
            </a:r>
            <a:r>
              <a:rPr dirty="0" sz="1200" spc="-5">
                <a:latin typeface="Times New Roman"/>
                <a:cs typeface="Times New Roman"/>
              </a:rPr>
              <a:t>and focal </a:t>
            </a:r>
            <a:r>
              <a:rPr dirty="0" sz="1200">
                <a:latin typeface="Times New Roman"/>
                <a:cs typeface="Times New Roman"/>
              </a:rPr>
              <a:t>axis </a:t>
            </a:r>
            <a:r>
              <a:rPr dirty="0" sz="1200" spc="-5">
                <a:latin typeface="Times New Roman"/>
                <a:cs typeface="Times New Roman"/>
              </a:rPr>
              <a:t>parallel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 i="1">
                <a:latin typeface="Times New Roman"/>
                <a:cs typeface="Times New Roman"/>
              </a:rPr>
              <a:t>x</a:t>
            </a:r>
            <a:r>
              <a:rPr dirty="0" sz="1200" spc="-5">
                <a:latin typeface="Times New Roman"/>
                <a:cs typeface="Times New Roman"/>
              </a:rPr>
              <a:t>-axis. </a:t>
            </a:r>
            <a:r>
              <a:rPr dirty="0" sz="1200">
                <a:latin typeface="Times New Roman"/>
                <a:cs typeface="Times New Roman"/>
              </a:rPr>
              <a:t>Since </a:t>
            </a:r>
            <a:r>
              <a:rPr dirty="0" sz="1200" i="1">
                <a:latin typeface="Times New Roman"/>
                <a:cs typeface="Times New Roman"/>
              </a:rPr>
              <a:t>a </a:t>
            </a:r>
            <a:r>
              <a:rPr dirty="0" sz="1200">
                <a:latin typeface="Times New Roman"/>
                <a:cs typeface="Times New Roman"/>
              </a:rPr>
              <a:t>= 3</a:t>
            </a:r>
            <a:r>
              <a:rPr dirty="0" sz="1200" i="1">
                <a:latin typeface="Times New Roman"/>
                <a:cs typeface="Times New Roman"/>
              </a:rPr>
              <a:t>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vertices are  located </a:t>
            </a:r>
            <a:r>
              <a:rPr dirty="0" sz="1200">
                <a:latin typeface="Times New Roman"/>
                <a:cs typeface="Times New Roman"/>
              </a:rPr>
              <a:t>3 units to the left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3 units to the </a:t>
            </a:r>
            <a:r>
              <a:rPr dirty="0" sz="1200" spc="-5">
                <a:latin typeface="Times New Roman"/>
                <a:cs typeface="Times New Roman"/>
              </a:rPr>
              <a:t>right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center, </a:t>
            </a:r>
            <a:r>
              <a:rPr dirty="0" sz="1200">
                <a:latin typeface="Times New Roman"/>
                <a:cs typeface="Times New Roman"/>
              </a:rPr>
              <a:t>or </a:t>
            </a:r>
            <a:r>
              <a:rPr dirty="0" sz="1200" spc="-5">
                <a:latin typeface="Times New Roman"/>
                <a:cs typeface="Times New Roman"/>
              </a:rPr>
              <a:t>at </a:t>
            </a:r>
            <a:r>
              <a:rPr dirty="0" sz="1200">
                <a:latin typeface="Times New Roman"/>
                <a:cs typeface="Times New Roman"/>
              </a:rPr>
              <a:t>the points </a:t>
            </a:r>
            <a:r>
              <a:rPr dirty="0" sz="1200" spc="-5" i="1">
                <a:latin typeface="Times New Roman"/>
                <a:cs typeface="Times New Roman"/>
              </a:rPr>
              <a:t>(</a:t>
            </a:r>
            <a:r>
              <a:rPr dirty="0" sz="1200" spc="-5">
                <a:latin typeface="Times New Roman"/>
                <a:cs typeface="Times New Roman"/>
              </a:rPr>
              <a:t>−1</a:t>
            </a:r>
            <a:r>
              <a:rPr dirty="0" sz="1200" spc="-5" i="1">
                <a:latin typeface="Times New Roman"/>
                <a:cs typeface="Times New Roman"/>
              </a:rPr>
              <a:t>, </a:t>
            </a:r>
            <a:r>
              <a:rPr dirty="0" sz="1200" spc="5">
                <a:latin typeface="Times New Roman"/>
                <a:cs typeface="Times New Roman"/>
              </a:rPr>
              <a:t>4</a:t>
            </a:r>
            <a:r>
              <a:rPr dirty="0" sz="1200" spc="5" i="1">
                <a:latin typeface="Times New Roman"/>
                <a:cs typeface="Times New Roman"/>
              </a:rPr>
              <a:t>)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 spc="-10" i="1">
                <a:latin typeface="Times New Roman"/>
                <a:cs typeface="Times New Roman"/>
              </a:rPr>
              <a:t>(</a:t>
            </a:r>
            <a:r>
              <a:rPr dirty="0" sz="1200" spc="-10">
                <a:latin typeface="Times New Roman"/>
                <a:cs typeface="Times New Roman"/>
              </a:rPr>
              <a:t>5</a:t>
            </a:r>
            <a:r>
              <a:rPr dirty="0" sz="1200" spc="-10" i="1">
                <a:latin typeface="Times New Roman"/>
                <a:cs typeface="Times New Roman"/>
              </a:rPr>
              <a:t>, </a:t>
            </a:r>
            <a:r>
              <a:rPr dirty="0" sz="1200" spc="-5">
                <a:latin typeface="Times New Roman"/>
                <a:cs typeface="Times New Roman"/>
              </a:rPr>
              <a:t>4</a:t>
            </a:r>
            <a:r>
              <a:rPr dirty="0" sz="1200" spc="-5" i="1">
                <a:latin typeface="Times New Roman"/>
                <a:cs typeface="Times New Roman"/>
              </a:rPr>
              <a:t>).</a:t>
            </a:r>
            <a:r>
              <a:rPr dirty="0" sz="1200" spc="110" i="1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c</a:t>
            </a:r>
            <a:endParaRPr sz="12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860"/>
              </a:spcBef>
            </a:pPr>
            <a:r>
              <a:rPr dirty="0" baseline="2314" sz="1800">
                <a:latin typeface="Times New Roman"/>
                <a:cs typeface="Times New Roman"/>
              </a:rPr>
              <a:t>=</a:t>
            </a:r>
            <a:r>
              <a:rPr dirty="0" baseline="2314" sz="1800" spc="-67">
                <a:latin typeface="Times New Roman"/>
                <a:cs typeface="Times New Roman"/>
              </a:rPr>
              <a:t> </a:t>
            </a:r>
            <a:r>
              <a:rPr dirty="0" baseline="2314" sz="1800" spc="-89">
                <a:latin typeface="DejaVu Serif"/>
                <a:cs typeface="DejaVu Serif"/>
              </a:rPr>
              <a:t>3</a:t>
            </a:r>
            <a:r>
              <a:rPr dirty="0" sz="1200" spc="-60">
                <a:latin typeface="DejaVu Serif"/>
                <a:cs typeface="DejaVu Serif"/>
              </a:rPr>
              <a:t>√</a:t>
            </a:r>
            <a:r>
              <a:rPr dirty="0" baseline="2314" sz="1800" spc="-89">
                <a:latin typeface="DejaVu Serif"/>
                <a:cs typeface="DejaVu Serif"/>
              </a:rPr>
              <a:t>2</a:t>
            </a:r>
            <a:r>
              <a:rPr dirty="0" baseline="2314" sz="1800" spc="-60">
                <a:latin typeface="DejaVu Serif"/>
                <a:cs typeface="DejaVu Serif"/>
              </a:rPr>
              <a:t> </a:t>
            </a:r>
            <a:r>
              <a:rPr dirty="0" baseline="2314" sz="1800" i="1">
                <a:latin typeface="Times New Roman"/>
                <a:cs typeface="Times New Roman"/>
              </a:rPr>
              <a:t>,</a:t>
            </a:r>
            <a:r>
              <a:rPr dirty="0" baseline="2314" sz="1800" spc="97" i="1">
                <a:latin typeface="Times New Roman"/>
                <a:cs typeface="Times New Roman"/>
              </a:rPr>
              <a:t> </a:t>
            </a:r>
            <a:r>
              <a:rPr dirty="0" baseline="2314" sz="1800" spc="-7">
                <a:latin typeface="Times New Roman"/>
                <a:cs typeface="Times New Roman"/>
              </a:rPr>
              <a:t>so</a:t>
            </a:r>
            <a:r>
              <a:rPr dirty="0" baseline="2314" sz="1800" spc="104">
                <a:latin typeface="Times New Roman"/>
                <a:cs typeface="Times New Roman"/>
              </a:rPr>
              <a:t> </a:t>
            </a:r>
            <a:r>
              <a:rPr dirty="0" baseline="2314" sz="1800">
                <a:latin typeface="Times New Roman"/>
                <a:cs typeface="Times New Roman"/>
              </a:rPr>
              <a:t>the</a:t>
            </a:r>
            <a:r>
              <a:rPr dirty="0" baseline="2314" sz="1800" spc="82">
                <a:latin typeface="Times New Roman"/>
                <a:cs typeface="Times New Roman"/>
              </a:rPr>
              <a:t> </a:t>
            </a:r>
            <a:r>
              <a:rPr dirty="0" baseline="2314" sz="1800">
                <a:latin typeface="Times New Roman"/>
                <a:cs typeface="Times New Roman"/>
              </a:rPr>
              <a:t>foci</a:t>
            </a:r>
            <a:r>
              <a:rPr dirty="0" baseline="2314" sz="1800" spc="97">
                <a:latin typeface="Times New Roman"/>
                <a:cs typeface="Times New Roman"/>
              </a:rPr>
              <a:t> </a:t>
            </a:r>
            <a:r>
              <a:rPr dirty="0" baseline="2314" sz="1800">
                <a:latin typeface="Times New Roman"/>
                <a:cs typeface="Times New Roman"/>
              </a:rPr>
              <a:t>are</a:t>
            </a:r>
            <a:r>
              <a:rPr dirty="0" baseline="2314" sz="1800" spc="104">
                <a:latin typeface="Times New Roman"/>
                <a:cs typeface="Times New Roman"/>
              </a:rPr>
              <a:t> </a:t>
            </a:r>
            <a:r>
              <a:rPr dirty="0" baseline="2314" sz="1800" spc="-7">
                <a:latin typeface="Times New Roman"/>
                <a:cs typeface="Times New Roman"/>
              </a:rPr>
              <a:t>located</a:t>
            </a:r>
            <a:r>
              <a:rPr dirty="0" baseline="2314" sz="1800" spc="97">
                <a:latin typeface="Times New Roman"/>
                <a:cs typeface="Times New Roman"/>
              </a:rPr>
              <a:t> </a:t>
            </a:r>
            <a:r>
              <a:rPr dirty="0" baseline="2314" sz="1800" spc="-89">
                <a:latin typeface="DejaVu Serif"/>
                <a:cs typeface="DejaVu Serif"/>
              </a:rPr>
              <a:t>3</a:t>
            </a:r>
            <a:r>
              <a:rPr dirty="0" sz="1200" spc="-60">
                <a:latin typeface="DejaVu Serif"/>
                <a:cs typeface="DejaVu Serif"/>
              </a:rPr>
              <a:t>√</a:t>
            </a:r>
            <a:r>
              <a:rPr dirty="0" baseline="2314" sz="1800" spc="-89">
                <a:latin typeface="DejaVu Serif"/>
                <a:cs typeface="DejaVu Serif"/>
              </a:rPr>
              <a:t>2</a:t>
            </a:r>
            <a:r>
              <a:rPr dirty="0" baseline="2314" sz="1800" spc="-60">
                <a:latin typeface="DejaVu Serif"/>
                <a:cs typeface="DejaVu Serif"/>
              </a:rPr>
              <a:t> </a:t>
            </a:r>
            <a:r>
              <a:rPr dirty="0" baseline="2314" sz="1800">
                <a:latin typeface="Times New Roman"/>
                <a:cs typeface="Times New Roman"/>
              </a:rPr>
              <a:t>units</a:t>
            </a:r>
            <a:r>
              <a:rPr dirty="0" baseline="2314" sz="1800" spc="89">
                <a:latin typeface="Times New Roman"/>
                <a:cs typeface="Times New Roman"/>
              </a:rPr>
              <a:t> </a:t>
            </a:r>
            <a:r>
              <a:rPr dirty="0" baseline="2314" sz="1800">
                <a:latin typeface="Times New Roman"/>
                <a:cs typeface="Times New Roman"/>
              </a:rPr>
              <a:t>to</a:t>
            </a:r>
            <a:r>
              <a:rPr dirty="0" baseline="2314" sz="1800" spc="97">
                <a:latin typeface="Times New Roman"/>
                <a:cs typeface="Times New Roman"/>
              </a:rPr>
              <a:t> </a:t>
            </a:r>
            <a:r>
              <a:rPr dirty="0" baseline="2314" sz="1800">
                <a:latin typeface="Times New Roman"/>
                <a:cs typeface="Times New Roman"/>
              </a:rPr>
              <a:t>the</a:t>
            </a:r>
            <a:r>
              <a:rPr dirty="0" baseline="2314" sz="1800" spc="97">
                <a:latin typeface="Times New Roman"/>
                <a:cs typeface="Times New Roman"/>
              </a:rPr>
              <a:t> </a:t>
            </a:r>
            <a:r>
              <a:rPr dirty="0" baseline="2314" sz="1800" spc="-7">
                <a:latin typeface="Times New Roman"/>
                <a:cs typeface="Times New Roman"/>
              </a:rPr>
              <a:t>left</a:t>
            </a:r>
            <a:r>
              <a:rPr dirty="0" baseline="2314" sz="1800" spc="112">
                <a:latin typeface="Times New Roman"/>
                <a:cs typeface="Times New Roman"/>
              </a:rPr>
              <a:t> </a:t>
            </a:r>
            <a:r>
              <a:rPr dirty="0" baseline="2314" sz="1800" spc="-7">
                <a:latin typeface="Times New Roman"/>
                <a:cs typeface="Times New Roman"/>
              </a:rPr>
              <a:t>and</a:t>
            </a:r>
            <a:r>
              <a:rPr dirty="0" baseline="2314" sz="1800" spc="82">
                <a:latin typeface="Times New Roman"/>
                <a:cs typeface="Times New Roman"/>
              </a:rPr>
              <a:t> </a:t>
            </a:r>
            <a:r>
              <a:rPr dirty="0" baseline="2314" sz="1800" spc="-7">
                <a:latin typeface="Times New Roman"/>
                <a:cs typeface="Times New Roman"/>
              </a:rPr>
              <a:t>right</a:t>
            </a:r>
            <a:r>
              <a:rPr dirty="0" baseline="2314" sz="1800" spc="89">
                <a:latin typeface="Times New Roman"/>
                <a:cs typeface="Times New Roman"/>
              </a:rPr>
              <a:t> </a:t>
            </a:r>
            <a:r>
              <a:rPr dirty="0" baseline="2314" sz="1800" spc="7">
                <a:latin typeface="Times New Roman"/>
                <a:cs typeface="Times New Roman"/>
              </a:rPr>
              <a:t>of</a:t>
            </a:r>
            <a:r>
              <a:rPr dirty="0" baseline="2314" sz="1800" spc="89">
                <a:latin typeface="Times New Roman"/>
                <a:cs typeface="Times New Roman"/>
              </a:rPr>
              <a:t> </a:t>
            </a:r>
            <a:r>
              <a:rPr dirty="0" baseline="2314" sz="1800">
                <a:latin typeface="Times New Roman"/>
                <a:cs typeface="Times New Roman"/>
              </a:rPr>
              <a:t>the</a:t>
            </a:r>
            <a:r>
              <a:rPr dirty="0" baseline="2314" sz="1800" spc="97">
                <a:latin typeface="Times New Roman"/>
                <a:cs typeface="Times New Roman"/>
              </a:rPr>
              <a:t> </a:t>
            </a:r>
            <a:r>
              <a:rPr dirty="0" baseline="2314" sz="1800" spc="-7">
                <a:latin typeface="Times New Roman"/>
                <a:cs typeface="Times New Roman"/>
              </a:rPr>
              <a:t>center,</a:t>
            </a:r>
            <a:r>
              <a:rPr dirty="0" baseline="2314" sz="1800" spc="89">
                <a:latin typeface="Times New Roman"/>
                <a:cs typeface="Times New Roman"/>
              </a:rPr>
              <a:t> </a:t>
            </a:r>
            <a:r>
              <a:rPr dirty="0" baseline="2314" sz="1800">
                <a:latin typeface="Times New Roman"/>
                <a:cs typeface="Times New Roman"/>
              </a:rPr>
              <a:t>or</a:t>
            </a:r>
            <a:r>
              <a:rPr dirty="0" baseline="2314" sz="1800" spc="97">
                <a:latin typeface="Times New Roman"/>
                <a:cs typeface="Times New Roman"/>
              </a:rPr>
              <a:t> </a:t>
            </a:r>
            <a:r>
              <a:rPr dirty="0" baseline="2314" sz="1800" spc="-7">
                <a:latin typeface="Times New Roman"/>
                <a:cs typeface="Times New Roman"/>
              </a:rPr>
              <a:t>at</a:t>
            </a:r>
            <a:r>
              <a:rPr dirty="0" baseline="2314" sz="1800" spc="89">
                <a:latin typeface="Times New Roman"/>
                <a:cs typeface="Times New Roman"/>
              </a:rPr>
              <a:t> </a:t>
            </a:r>
            <a:r>
              <a:rPr dirty="0" baseline="2314" sz="1800">
                <a:latin typeface="Times New Roman"/>
                <a:cs typeface="Times New Roman"/>
              </a:rPr>
              <a:t>the</a:t>
            </a:r>
            <a:r>
              <a:rPr dirty="0" baseline="2314" sz="1800" spc="82">
                <a:latin typeface="Times New Roman"/>
                <a:cs typeface="Times New Roman"/>
              </a:rPr>
              <a:t> </a:t>
            </a:r>
            <a:r>
              <a:rPr dirty="0" baseline="2314" sz="1800">
                <a:latin typeface="Times New Roman"/>
                <a:cs typeface="Times New Roman"/>
              </a:rPr>
              <a:t>points</a:t>
            </a:r>
            <a:r>
              <a:rPr dirty="0" baseline="2314" sz="1800" spc="157">
                <a:latin typeface="Times New Roman"/>
                <a:cs typeface="Times New Roman"/>
              </a:rPr>
              <a:t> </a:t>
            </a:r>
            <a:r>
              <a:rPr dirty="0" baseline="2314" sz="1800" spc="-15" i="1">
                <a:latin typeface="Times New Roman"/>
                <a:cs typeface="Times New Roman"/>
              </a:rPr>
              <a:t>(</a:t>
            </a:r>
            <a:r>
              <a:rPr dirty="0" baseline="2314" sz="1800" spc="-15">
                <a:latin typeface="Times New Roman"/>
                <a:cs typeface="Times New Roman"/>
              </a:rPr>
              <a:t>2</a:t>
            </a:r>
            <a:r>
              <a:rPr dirty="0" baseline="2314" sz="1800" spc="127">
                <a:latin typeface="Times New Roman"/>
                <a:cs typeface="Times New Roman"/>
              </a:rPr>
              <a:t> </a:t>
            </a:r>
            <a:r>
              <a:rPr dirty="0" baseline="2314" sz="1800">
                <a:latin typeface="Times New Roman"/>
                <a:cs typeface="Times New Roman"/>
              </a:rPr>
              <a:t>−</a:t>
            </a:r>
            <a:endParaRPr baseline="2314" sz="18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855"/>
              </a:spcBef>
            </a:pPr>
            <a:r>
              <a:rPr dirty="0" baseline="2314" sz="1800" spc="-120">
                <a:latin typeface="DejaVu Serif"/>
                <a:cs typeface="DejaVu Serif"/>
              </a:rPr>
              <a:t>3</a:t>
            </a:r>
            <a:r>
              <a:rPr dirty="0" sz="1200" spc="-80">
                <a:latin typeface="DejaVu Serif"/>
                <a:cs typeface="DejaVu Serif"/>
              </a:rPr>
              <a:t>√</a:t>
            </a:r>
            <a:r>
              <a:rPr dirty="0" baseline="2314" sz="1800" spc="-120">
                <a:latin typeface="DejaVu Serif"/>
                <a:cs typeface="DejaVu Serif"/>
              </a:rPr>
              <a:t>2, </a:t>
            </a:r>
            <a:r>
              <a:rPr dirty="0" baseline="2314" sz="1800" spc="-60">
                <a:latin typeface="DejaVu Serif"/>
                <a:cs typeface="DejaVu Serif"/>
              </a:rPr>
              <a:t>4) </a:t>
            </a:r>
            <a:r>
              <a:rPr dirty="0" baseline="2314" sz="1800" spc="-7">
                <a:latin typeface="Times New Roman"/>
                <a:cs typeface="Times New Roman"/>
              </a:rPr>
              <a:t>and </a:t>
            </a:r>
            <a:r>
              <a:rPr dirty="0" baseline="2314" sz="1800" spc="-15" i="1">
                <a:latin typeface="Times New Roman"/>
                <a:cs typeface="Times New Roman"/>
              </a:rPr>
              <a:t>(</a:t>
            </a:r>
            <a:r>
              <a:rPr dirty="0" baseline="2314" sz="1800" spc="-15">
                <a:latin typeface="Times New Roman"/>
                <a:cs typeface="Times New Roman"/>
              </a:rPr>
              <a:t>2 </a:t>
            </a:r>
            <a:r>
              <a:rPr dirty="0" baseline="2314" sz="1800">
                <a:latin typeface="Times New Roman"/>
                <a:cs typeface="Times New Roman"/>
              </a:rPr>
              <a:t>+ </a:t>
            </a:r>
            <a:r>
              <a:rPr dirty="0" baseline="2314" sz="1800" spc="-120">
                <a:latin typeface="DejaVu Serif"/>
                <a:cs typeface="DejaVu Serif"/>
              </a:rPr>
              <a:t>3</a:t>
            </a:r>
            <a:r>
              <a:rPr dirty="0" sz="1200" spc="-80">
                <a:latin typeface="DejaVu Serif"/>
                <a:cs typeface="DejaVu Serif"/>
              </a:rPr>
              <a:t>√</a:t>
            </a:r>
            <a:r>
              <a:rPr dirty="0" baseline="2314" sz="1800" spc="-120">
                <a:latin typeface="DejaVu Serif"/>
                <a:cs typeface="DejaVu Serif"/>
              </a:rPr>
              <a:t>2,</a:t>
            </a:r>
            <a:r>
              <a:rPr dirty="0" baseline="2314" sz="1800" spc="-457">
                <a:latin typeface="DejaVu Serif"/>
                <a:cs typeface="DejaVu Serif"/>
              </a:rPr>
              <a:t> </a:t>
            </a:r>
            <a:r>
              <a:rPr dirty="0" baseline="2314" sz="1800" spc="-44">
                <a:latin typeface="DejaVu Serif"/>
                <a:cs typeface="DejaVu Serif"/>
              </a:rPr>
              <a:t>4)</a:t>
            </a:r>
            <a:endParaRPr baseline="2314" sz="1800">
              <a:latin typeface="DejaVu Serif"/>
              <a:cs typeface="DejaVu Serif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2905125" y="3939615"/>
            <a:ext cx="1952498" cy="20199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900298" y="3859276"/>
            <a:ext cx="1962150" cy="2105025"/>
          </a:xfrm>
          <a:custGeom>
            <a:avLst/>
            <a:gdLst/>
            <a:ahLst/>
            <a:cxnLst/>
            <a:rect l="l" t="t" r="r" b="b"/>
            <a:pathLst>
              <a:path w="1962150" h="2105025">
                <a:moveTo>
                  <a:pt x="0" y="2105025"/>
                </a:moveTo>
                <a:lnTo>
                  <a:pt x="1962023" y="2105025"/>
                </a:lnTo>
                <a:lnTo>
                  <a:pt x="1962023" y="0"/>
                </a:lnTo>
                <a:lnTo>
                  <a:pt x="0" y="0"/>
                </a:lnTo>
                <a:lnTo>
                  <a:pt x="0" y="2105025"/>
                </a:lnTo>
                <a:close/>
              </a:path>
            </a:pathLst>
          </a:custGeom>
          <a:ln w="9525">
            <a:solidFill>
              <a:srgbClr val="7E7E7E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87983"/>
            <a:ext cx="49720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equations </a:t>
            </a:r>
            <a:r>
              <a:rPr dirty="0" sz="1200">
                <a:latin typeface="Times New Roman"/>
                <a:cs typeface="Times New Roman"/>
              </a:rPr>
              <a:t>of the asymptotes may be found using the </a:t>
            </a:r>
            <a:r>
              <a:rPr dirty="0" sz="1200" spc="-5">
                <a:latin typeface="Times New Roman"/>
                <a:cs typeface="Times New Roman"/>
              </a:rPr>
              <a:t>trick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replacing </a:t>
            </a:r>
            <a:r>
              <a:rPr dirty="0" sz="1200">
                <a:latin typeface="Times New Roman"/>
                <a:cs typeface="Times New Roman"/>
              </a:rPr>
              <a:t>1 </a:t>
            </a:r>
            <a:r>
              <a:rPr dirty="0" sz="1200" spc="5">
                <a:latin typeface="Times New Roman"/>
                <a:cs typeface="Times New Roman"/>
              </a:rPr>
              <a:t>by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91307" y="1398524"/>
            <a:ext cx="558165" cy="0"/>
          </a:xfrm>
          <a:custGeom>
            <a:avLst/>
            <a:gdLst/>
            <a:ahLst/>
            <a:cxnLst/>
            <a:rect l="l" t="t" r="r" b="b"/>
            <a:pathLst>
              <a:path w="558164" h="0">
                <a:moveTo>
                  <a:pt x="0" y="0"/>
                </a:moveTo>
                <a:lnTo>
                  <a:pt x="557783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078607" y="1161033"/>
            <a:ext cx="13220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51205" algn="l"/>
              </a:tabLst>
            </a:pPr>
            <a:r>
              <a:rPr dirty="0" sz="1200">
                <a:latin typeface="DejaVu Serif"/>
                <a:cs typeface="DejaVu Serif"/>
              </a:rPr>
              <a:t>(𝒙</a:t>
            </a:r>
            <a:r>
              <a:rPr dirty="0" sz="1200" spc="-114">
                <a:latin typeface="DejaVu Serif"/>
                <a:cs typeface="DejaVu Serif"/>
              </a:rPr>
              <a:t> </a:t>
            </a:r>
            <a:r>
              <a:rPr dirty="0" sz="1200" spc="-110">
                <a:latin typeface="DejaVu Serif"/>
                <a:cs typeface="DejaVu Serif"/>
              </a:rPr>
              <a:t>−</a:t>
            </a:r>
            <a:r>
              <a:rPr dirty="0" sz="1200" spc="-130">
                <a:latin typeface="DejaVu Serif"/>
                <a:cs typeface="DejaVu Serif"/>
              </a:rPr>
              <a:t> </a:t>
            </a:r>
            <a:r>
              <a:rPr dirty="0" sz="1200" spc="10">
                <a:latin typeface="DejaVu Serif"/>
                <a:cs typeface="DejaVu Serif"/>
              </a:rPr>
              <a:t>𝟐)</a:t>
            </a:r>
            <a:r>
              <a:rPr dirty="0" baseline="29411" sz="1275" spc="15">
                <a:latin typeface="DejaVu Serif"/>
                <a:cs typeface="DejaVu Serif"/>
              </a:rPr>
              <a:t>𝟐	</a:t>
            </a:r>
            <a:r>
              <a:rPr dirty="0" sz="1200" spc="15">
                <a:latin typeface="DejaVu Serif"/>
                <a:cs typeface="DejaVu Serif"/>
              </a:rPr>
              <a:t>(𝒚</a:t>
            </a:r>
            <a:r>
              <a:rPr dirty="0" sz="1200" spc="-195">
                <a:latin typeface="DejaVu Serif"/>
                <a:cs typeface="DejaVu Serif"/>
              </a:rPr>
              <a:t> </a:t>
            </a:r>
            <a:r>
              <a:rPr dirty="0" sz="1200" spc="-110">
                <a:latin typeface="DejaVu Serif"/>
                <a:cs typeface="DejaVu Serif"/>
              </a:rPr>
              <a:t>− </a:t>
            </a:r>
            <a:r>
              <a:rPr dirty="0" sz="1200" spc="10">
                <a:latin typeface="DejaVu Serif"/>
                <a:cs typeface="DejaVu Serif"/>
              </a:rPr>
              <a:t>𝟒)</a:t>
            </a:r>
            <a:r>
              <a:rPr dirty="0" baseline="29411" sz="1275" spc="15">
                <a:latin typeface="DejaVu Serif"/>
                <a:cs typeface="DejaVu Serif"/>
              </a:rPr>
              <a:t>𝟐</a:t>
            </a:r>
            <a:endParaRPr baseline="29411" sz="1275">
              <a:latin typeface="DejaVu Serif"/>
              <a:cs typeface="DejaVu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11778" y="1378966"/>
            <a:ext cx="8578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53110" algn="l"/>
              </a:tabLst>
            </a:pPr>
            <a:r>
              <a:rPr dirty="0" sz="1200" spc="-5">
                <a:latin typeface="DejaVu Serif"/>
                <a:cs typeface="DejaVu Serif"/>
              </a:rPr>
              <a:t>𝟗</a:t>
            </a:r>
            <a:r>
              <a:rPr dirty="0" sz="1200" spc="-5">
                <a:latin typeface="DejaVu Serif"/>
                <a:cs typeface="DejaVu Serif"/>
              </a:rPr>
              <a:t>	</a:t>
            </a:r>
            <a:r>
              <a:rPr dirty="0" sz="1200" spc="-5">
                <a:latin typeface="DejaVu Serif"/>
                <a:cs typeface="DejaVu Serif"/>
              </a:rPr>
              <a:t>𝟗</a:t>
            </a:r>
            <a:endParaRPr sz="1200">
              <a:latin typeface="DejaVu Serif"/>
              <a:cs typeface="DejaVu Serif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830446" y="1398524"/>
            <a:ext cx="561340" cy="0"/>
          </a:xfrm>
          <a:custGeom>
            <a:avLst/>
            <a:gdLst/>
            <a:ahLst/>
            <a:cxnLst/>
            <a:rect l="l" t="t" r="r" b="b"/>
            <a:pathLst>
              <a:path w="561339" h="0">
                <a:moveTo>
                  <a:pt x="0" y="0"/>
                </a:moveTo>
                <a:lnTo>
                  <a:pt x="56113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3671442" y="1276857"/>
            <a:ext cx="102361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63905" algn="l"/>
              </a:tabLst>
            </a:pPr>
            <a:r>
              <a:rPr dirty="0" sz="1200" spc="-110">
                <a:latin typeface="DejaVu Serif"/>
                <a:cs typeface="DejaVu Serif"/>
              </a:rPr>
              <a:t>−	=</a:t>
            </a:r>
            <a:r>
              <a:rPr dirty="0" sz="1200" spc="-130">
                <a:latin typeface="DejaVu Serif"/>
                <a:cs typeface="DejaVu Serif"/>
              </a:rPr>
              <a:t> </a:t>
            </a:r>
            <a:r>
              <a:rPr dirty="0" sz="1200" spc="-5">
                <a:latin typeface="DejaVu Serif"/>
                <a:cs typeface="DejaVu Serif"/>
              </a:rPr>
              <a:t>𝟎</a:t>
            </a:r>
            <a:endParaRPr sz="1200">
              <a:latin typeface="DejaVu Serif"/>
              <a:cs typeface="DejaVu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2004" y="1528318"/>
            <a:ext cx="5971540" cy="1078865"/>
          </a:xfrm>
          <a:prstGeom prst="rect">
            <a:avLst/>
          </a:prstGeom>
        </p:spPr>
        <p:txBody>
          <a:bodyPr wrap="square" lIns="0" tIns="933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can be </a:t>
            </a:r>
            <a:r>
              <a:rPr dirty="0" sz="1200">
                <a:latin typeface="Times New Roman"/>
                <a:cs typeface="Times New Roman"/>
              </a:rPr>
              <a:t>written </a:t>
            </a:r>
            <a:r>
              <a:rPr dirty="0" sz="1200" spc="-10">
                <a:latin typeface="Times New Roman"/>
                <a:cs typeface="Times New Roman"/>
              </a:rPr>
              <a:t>as </a:t>
            </a:r>
            <a:r>
              <a:rPr dirty="0" sz="1200" i="1">
                <a:latin typeface="Times New Roman"/>
                <a:cs typeface="Times New Roman"/>
              </a:rPr>
              <a:t>y </a:t>
            </a:r>
            <a:r>
              <a:rPr dirty="0" sz="1200">
                <a:latin typeface="Times New Roman"/>
                <a:cs typeface="Times New Roman"/>
              </a:rPr>
              <a:t>− 4 = </a:t>
            </a:r>
            <a:r>
              <a:rPr dirty="0" sz="1200" spc="-5">
                <a:latin typeface="Times New Roman"/>
                <a:cs typeface="Times New Roman"/>
              </a:rPr>
              <a:t>±</a:t>
            </a:r>
            <a:r>
              <a:rPr dirty="0" sz="1200" spc="-5" i="1">
                <a:latin typeface="Times New Roman"/>
                <a:cs typeface="Times New Roman"/>
              </a:rPr>
              <a:t>(x </a:t>
            </a:r>
            <a:r>
              <a:rPr dirty="0" sz="1200">
                <a:latin typeface="Times New Roman"/>
                <a:cs typeface="Times New Roman"/>
              </a:rPr>
              <a:t>− </a:t>
            </a:r>
            <a:r>
              <a:rPr dirty="0" sz="1200" spc="-5">
                <a:latin typeface="Times New Roman"/>
                <a:cs typeface="Times New Roman"/>
              </a:rPr>
              <a:t>2</a:t>
            </a:r>
            <a:r>
              <a:rPr dirty="0" sz="1200" spc="-5" i="1">
                <a:latin typeface="Times New Roman"/>
                <a:cs typeface="Times New Roman"/>
              </a:rPr>
              <a:t>), </a:t>
            </a:r>
            <a:r>
              <a:rPr dirty="0" sz="1200">
                <a:latin typeface="Times New Roman"/>
                <a:cs typeface="Times New Roman"/>
              </a:rPr>
              <a:t>which </a:t>
            </a:r>
            <a:r>
              <a:rPr dirty="0" sz="1200" spc="-5">
                <a:latin typeface="Times New Roman"/>
                <a:cs typeface="Times New Roman"/>
              </a:rPr>
              <a:t>yields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asymptotes</a:t>
            </a:r>
            <a:endParaRPr sz="1200">
              <a:latin typeface="Times New Roman"/>
              <a:cs typeface="Times New Roman"/>
            </a:endParaRPr>
          </a:p>
          <a:p>
            <a:pPr marL="2143125">
              <a:lnSpc>
                <a:spcPct val="100000"/>
              </a:lnSpc>
              <a:spcBef>
                <a:spcPts val="635"/>
              </a:spcBef>
              <a:tabLst>
                <a:tab pos="2830830" algn="l"/>
                <a:tab pos="3202940" algn="l"/>
              </a:tabLst>
            </a:pPr>
            <a:r>
              <a:rPr dirty="0" sz="1200" i="1">
                <a:latin typeface="Times New Roman"/>
                <a:cs typeface="Times New Roman"/>
              </a:rPr>
              <a:t>y </a:t>
            </a:r>
            <a:r>
              <a:rPr dirty="0" sz="1200">
                <a:latin typeface="Times New Roman"/>
                <a:cs typeface="Times New Roman"/>
              </a:rPr>
              <a:t>= </a:t>
            </a:r>
            <a:r>
              <a:rPr dirty="0" sz="1200" i="1">
                <a:latin typeface="Times New Roman"/>
                <a:cs typeface="Times New Roman"/>
              </a:rPr>
              <a:t>x</a:t>
            </a:r>
            <a:r>
              <a:rPr dirty="0" sz="1200" spc="-5" i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+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	</a:t>
            </a:r>
            <a:r>
              <a:rPr dirty="0" sz="1200" spc="-5">
                <a:latin typeface="Times New Roman"/>
                <a:cs typeface="Times New Roman"/>
              </a:rPr>
              <a:t>and	</a:t>
            </a:r>
            <a:r>
              <a:rPr dirty="0" sz="1200" i="1">
                <a:latin typeface="Times New Roman"/>
                <a:cs typeface="Times New Roman"/>
              </a:rPr>
              <a:t>y </a:t>
            </a:r>
            <a:r>
              <a:rPr dirty="0" sz="1200">
                <a:latin typeface="Times New Roman"/>
                <a:cs typeface="Times New Roman"/>
              </a:rPr>
              <a:t>= −</a:t>
            </a:r>
            <a:r>
              <a:rPr dirty="0" sz="1200" i="1">
                <a:latin typeface="Times New Roman"/>
                <a:cs typeface="Times New Roman"/>
              </a:rPr>
              <a:t>x </a:t>
            </a:r>
            <a:r>
              <a:rPr dirty="0" sz="1200">
                <a:latin typeface="Times New Roman"/>
                <a:cs typeface="Times New Roman"/>
              </a:rPr>
              <a:t>+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6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2080"/>
              </a:lnSpc>
              <a:spcBef>
                <a:spcPts val="160"/>
              </a:spcBef>
            </a:pPr>
            <a:r>
              <a:rPr dirty="0" sz="1200">
                <a:latin typeface="Times New Roman"/>
                <a:cs typeface="Times New Roman"/>
              </a:rPr>
              <a:t>With the </a:t>
            </a:r>
            <a:r>
              <a:rPr dirty="0" sz="1200" spc="-5">
                <a:latin typeface="Times New Roman"/>
                <a:cs typeface="Times New Roman"/>
              </a:rPr>
              <a:t>aid </a:t>
            </a:r>
            <a:r>
              <a:rPr dirty="0" sz="1200">
                <a:latin typeface="Times New Roman"/>
                <a:cs typeface="Times New Roman"/>
              </a:rPr>
              <a:t>of a </a:t>
            </a:r>
            <a:r>
              <a:rPr dirty="0" sz="1200" spc="-5">
                <a:latin typeface="Times New Roman"/>
                <a:cs typeface="Times New Roman"/>
              </a:rPr>
              <a:t>box extending </a:t>
            </a:r>
            <a:r>
              <a:rPr dirty="0" sz="1200" i="1">
                <a:latin typeface="Times New Roman"/>
                <a:cs typeface="Times New Roman"/>
              </a:rPr>
              <a:t>a </a:t>
            </a:r>
            <a:r>
              <a:rPr dirty="0" sz="1200">
                <a:latin typeface="Times New Roman"/>
                <a:cs typeface="Times New Roman"/>
              </a:rPr>
              <a:t>= 3 units </a:t>
            </a:r>
            <a:r>
              <a:rPr dirty="0" sz="1200" spc="-5">
                <a:latin typeface="Times New Roman"/>
                <a:cs typeface="Times New Roman"/>
              </a:rPr>
              <a:t>left and right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center and </a:t>
            </a:r>
            <a:r>
              <a:rPr dirty="0" sz="1200" i="1">
                <a:latin typeface="Times New Roman"/>
                <a:cs typeface="Times New Roman"/>
              </a:rPr>
              <a:t>b </a:t>
            </a:r>
            <a:r>
              <a:rPr dirty="0" sz="1200">
                <a:latin typeface="Times New Roman"/>
                <a:cs typeface="Times New Roman"/>
              </a:rPr>
              <a:t>= 3 units </a:t>
            </a:r>
            <a:r>
              <a:rPr dirty="0" sz="1200" spc="-5">
                <a:latin typeface="Times New Roman"/>
                <a:cs typeface="Times New Roman"/>
              </a:rPr>
              <a:t>above and  below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center,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895600" y="2687447"/>
            <a:ext cx="1992629" cy="19715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NS</dc:creator>
  <dcterms:created xsi:type="dcterms:W3CDTF">2019-10-29T13:20:19Z</dcterms:created>
  <dcterms:modified xsi:type="dcterms:W3CDTF">2019-10-29T13:20:19Z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2019-10-29T00:00:00Z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2019-10-29T00:00:00Z</vt:filetime>
  </property>
</Properties>
</file>